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59" r:id="rId5"/>
    <p:sldId id="261" r:id="rId6"/>
    <p:sldId id="262" r:id="rId7"/>
    <p:sldId id="263" r:id="rId8"/>
    <p:sldId id="272" r:id="rId9"/>
    <p:sldId id="273" r:id="rId10"/>
    <p:sldId id="274" r:id="rId11"/>
    <p:sldId id="275" r:id="rId12"/>
    <p:sldId id="276" r:id="rId13"/>
    <p:sldId id="277" r:id="rId14"/>
    <p:sldId id="278" r:id="rId15"/>
    <p:sldId id="279" r:id="rId16"/>
    <p:sldId id="292" r:id="rId17"/>
    <p:sldId id="271" r:id="rId18"/>
    <p:sldId id="268" r:id="rId19"/>
    <p:sldId id="265" r:id="rId20"/>
    <p:sldId id="264" r:id="rId21"/>
    <p:sldId id="267" r:id="rId22"/>
    <p:sldId id="266" r:id="rId23"/>
    <p:sldId id="269" r:id="rId24"/>
    <p:sldId id="270" r:id="rId25"/>
    <p:sldId id="280" r:id="rId26"/>
    <p:sldId id="281" r:id="rId27"/>
    <p:sldId id="282" r:id="rId28"/>
    <p:sldId id="283" r:id="rId29"/>
    <p:sldId id="284" r:id="rId30"/>
    <p:sldId id="285" r:id="rId31"/>
    <p:sldId id="286" r:id="rId32"/>
    <p:sldId id="287" r:id="rId33"/>
    <p:sldId id="288" r:id="rId34"/>
    <p:sldId id="289" r:id="rId35"/>
    <p:sldId id="290" r:id="rId36"/>
    <p:sldId id="29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E0E1"/>
    <a:srgbClr val="E8E8E7"/>
    <a:srgbClr val="F67741"/>
    <a:srgbClr val="015258"/>
    <a:srgbClr val="006168"/>
    <a:srgbClr val="005E65"/>
    <a:srgbClr val="00666B"/>
    <a:srgbClr val="F16230"/>
    <a:srgbClr val="15AEBA"/>
    <a:srgbClr val="037D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5" d="100"/>
          <a:sy n="115" d="100"/>
        </p:scale>
        <p:origin x="43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E4FA698-7338-487E-99AD-FD70F8D95A51}" type="datetimeFigureOut">
              <a:rPr lang="en-IN" smtClean="0"/>
              <a:t>08-09-2020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2429CE-BD37-4BD2-ABCB-03964DB43AB1}" type="slidenum">
              <a:rPr lang="en-IN" smtClean="0"/>
              <a:t>‹#›</a:t>
            </a:fld>
            <a:endParaRPr lang="en-IN"/>
          </a:p>
        </p:txBody>
      </p:sp>
    </p:spTree>
    <p:extLst>
      <p:ext uri="{BB962C8B-B14F-4D97-AF65-F5344CB8AC3E}">
        <p14:creationId xmlns:p14="http://schemas.microsoft.com/office/powerpoint/2010/main" val="3157397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E4FA698-7338-487E-99AD-FD70F8D95A51}" type="datetimeFigureOut">
              <a:rPr lang="en-IN" smtClean="0"/>
              <a:t>08-09-2020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2429CE-BD37-4BD2-ABCB-03964DB43AB1}" type="slidenum">
              <a:rPr lang="en-IN" smtClean="0"/>
              <a:t>‹#›</a:t>
            </a:fld>
            <a:endParaRPr lang="en-IN"/>
          </a:p>
        </p:txBody>
      </p:sp>
    </p:spTree>
    <p:extLst>
      <p:ext uri="{BB962C8B-B14F-4D97-AF65-F5344CB8AC3E}">
        <p14:creationId xmlns:p14="http://schemas.microsoft.com/office/powerpoint/2010/main" val="303385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E4FA698-7338-487E-99AD-FD70F8D95A51}" type="datetimeFigureOut">
              <a:rPr lang="en-IN" smtClean="0"/>
              <a:t>08-09-2020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2429CE-BD37-4BD2-ABCB-03964DB43AB1}" type="slidenum">
              <a:rPr lang="en-IN" smtClean="0"/>
              <a:t>‹#›</a:t>
            </a:fld>
            <a:endParaRPr lang="en-IN"/>
          </a:p>
        </p:txBody>
      </p:sp>
    </p:spTree>
    <p:extLst>
      <p:ext uri="{BB962C8B-B14F-4D97-AF65-F5344CB8AC3E}">
        <p14:creationId xmlns:p14="http://schemas.microsoft.com/office/powerpoint/2010/main" val="337844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E4FA698-7338-487E-99AD-FD70F8D95A51}" type="datetimeFigureOut">
              <a:rPr lang="en-IN" smtClean="0"/>
              <a:t>08-09-2020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2429CE-BD37-4BD2-ABCB-03964DB43AB1}" type="slidenum">
              <a:rPr lang="en-IN" smtClean="0"/>
              <a:t>‹#›</a:t>
            </a:fld>
            <a:endParaRPr lang="en-IN"/>
          </a:p>
        </p:txBody>
      </p:sp>
    </p:spTree>
    <p:extLst>
      <p:ext uri="{BB962C8B-B14F-4D97-AF65-F5344CB8AC3E}">
        <p14:creationId xmlns:p14="http://schemas.microsoft.com/office/powerpoint/2010/main" val="188051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4FA698-7338-487E-99AD-FD70F8D95A51}" type="datetimeFigureOut">
              <a:rPr lang="en-IN" smtClean="0"/>
              <a:t>08-09-2020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2429CE-BD37-4BD2-ABCB-03964DB43AB1}" type="slidenum">
              <a:rPr lang="en-IN" smtClean="0"/>
              <a:t>‹#›</a:t>
            </a:fld>
            <a:endParaRPr lang="en-IN"/>
          </a:p>
        </p:txBody>
      </p:sp>
    </p:spTree>
    <p:extLst>
      <p:ext uri="{BB962C8B-B14F-4D97-AF65-F5344CB8AC3E}">
        <p14:creationId xmlns:p14="http://schemas.microsoft.com/office/powerpoint/2010/main" val="4016058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E4FA698-7338-487E-99AD-FD70F8D95A51}" type="datetimeFigureOut">
              <a:rPr lang="en-IN" smtClean="0"/>
              <a:t>08-09-2020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2429CE-BD37-4BD2-ABCB-03964DB43AB1}" type="slidenum">
              <a:rPr lang="en-IN" smtClean="0"/>
              <a:t>‹#›</a:t>
            </a:fld>
            <a:endParaRPr lang="en-IN"/>
          </a:p>
        </p:txBody>
      </p:sp>
    </p:spTree>
    <p:extLst>
      <p:ext uri="{BB962C8B-B14F-4D97-AF65-F5344CB8AC3E}">
        <p14:creationId xmlns:p14="http://schemas.microsoft.com/office/powerpoint/2010/main" val="2310346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E4FA698-7338-487E-99AD-FD70F8D95A51}" type="datetimeFigureOut">
              <a:rPr lang="en-IN" smtClean="0"/>
              <a:t>08-09-2020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C2429CE-BD37-4BD2-ABCB-03964DB43AB1}" type="slidenum">
              <a:rPr lang="en-IN" smtClean="0"/>
              <a:t>‹#›</a:t>
            </a:fld>
            <a:endParaRPr lang="en-IN"/>
          </a:p>
        </p:txBody>
      </p:sp>
    </p:spTree>
    <p:extLst>
      <p:ext uri="{BB962C8B-B14F-4D97-AF65-F5344CB8AC3E}">
        <p14:creationId xmlns:p14="http://schemas.microsoft.com/office/powerpoint/2010/main" val="1827433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E4FA698-7338-487E-99AD-FD70F8D95A51}" type="datetimeFigureOut">
              <a:rPr lang="en-IN" smtClean="0"/>
              <a:t>08-09-2020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2429CE-BD37-4BD2-ABCB-03964DB43AB1}" type="slidenum">
              <a:rPr lang="en-IN" smtClean="0"/>
              <a:t>‹#›</a:t>
            </a:fld>
            <a:endParaRPr lang="en-IN"/>
          </a:p>
        </p:txBody>
      </p:sp>
    </p:spTree>
    <p:extLst>
      <p:ext uri="{BB962C8B-B14F-4D97-AF65-F5344CB8AC3E}">
        <p14:creationId xmlns:p14="http://schemas.microsoft.com/office/powerpoint/2010/main" val="4162438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4FA698-7338-487E-99AD-FD70F8D95A51}" type="datetimeFigureOut">
              <a:rPr lang="en-IN" smtClean="0"/>
              <a:t>08-09-2020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C2429CE-BD37-4BD2-ABCB-03964DB43AB1}" type="slidenum">
              <a:rPr lang="en-IN" smtClean="0"/>
              <a:t>‹#›</a:t>
            </a:fld>
            <a:endParaRPr lang="en-IN"/>
          </a:p>
        </p:txBody>
      </p:sp>
    </p:spTree>
    <p:extLst>
      <p:ext uri="{BB962C8B-B14F-4D97-AF65-F5344CB8AC3E}">
        <p14:creationId xmlns:p14="http://schemas.microsoft.com/office/powerpoint/2010/main" val="2721132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4FA698-7338-487E-99AD-FD70F8D95A51}" type="datetimeFigureOut">
              <a:rPr lang="en-IN" smtClean="0"/>
              <a:t>08-09-2020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2429CE-BD37-4BD2-ABCB-03964DB43AB1}" type="slidenum">
              <a:rPr lang="en-IN" smtClean="0"/>
              <a:t>‹#›</a:t>
            </a:fld>
            <a:endParaRPr lang="en-IN"/>
          </a:p>
        </p:txBody>
      </p:sp>
    </p:spTree>
    <p:extLst>
      <p:ext uri="{BB962C8B-B14F-4D97-AF65-F5344CB8AC3E}">
        <p14:creationId xmlns:p14="http://schemas.microsoft.com/office/powerpoint/2010/main" val="656940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4FA698-7338-487E-99AD-FD70F8D95A51}" type="datetimeFigureOut">
              <a:rPr lang="en-IN" smtClean="0"/>
              <a:t>08-09-2020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2429CE-BD37-4BD2-ABCB-03964DB43AB1}" type="slidenum">
              <a:rPr lang="en-IN" smtClean="0"/>
              <a:t>‹#›</a:t>
            </a:fld>
            <a:endParaRPr lang="en-IN"/>
          </a:p>
        </p:txBody>
      </p:sp>
    </p:spTree>
    <p:extLst>
      <p:ext uri="{BB962C8B-B14F-4D97-AF65-F5344CB8AC3E}">
        <p14:creationId xmlns:p14="http://schemas.microsoft.com/office/powerpoint/2010/main" val="3632559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4FA698-7338-487E-99AD-FD70F8D95A51}" type="datetimeFigureOut">
              <a:rPr lang="en-IN" smtClean="0"/>
              <a:t>08-09-2020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2429CE-BD37-4BD2-ABCB-03964DB43AB1}" type="slidenum">
              <a:rPr lang="en-IN" smtClean="0"/>
              <a:t>‹#›</a:t>
            </a:fld>
            <a:endParaRPr lang="en-IN"/>
          </a:p>
        </p:txBody>
      </p:sp>
    </p:spTree>
    <p:extLst>
      <p:ext uri="{BB962C8B-B14F-4D97-AF65-F5344CB8AC3E}">
        <p14:creationId xmlns:p14="http://schemas.microsoft.com/office/powerpoint/2010/main" val="1067125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Isosceles Triangle 8"/>
          <p:cNvSpPr/>
          <p:nvPr/>
        </p:nvSpPr>
        <p:spPr>
          <a:xfrm rot="10800000">
            <a:off x="8764748" y="0"/>
            <a:ext cx="7228586" cy="26231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p:cNvSpPr/>
          <p:nvPr/>
        </p:nvSpPr>
        <p:spPr>
          <a:xfrm>
            <a:off x="-3801336" y="4099123"/>
            <a:ext cx="7602671" cy="275887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ctrTitle"/>
          </p:nvPr>
        </p:nvSpPr>
        <p:spPr>
          <a:xfrm>
            <a:off x="1524000" y="2011744"/>
            <a:ext cx="9144000" cy="2387600"/>
          </a:xfrm>
        </p:spPr>
        <p:txBody>
          <a:bodyPr>
            <a:noAutofit/>
          </a:bodyPr>
          <a:lstStyle/>
          <a:p>
            <a:r>
              <a:rPr lang="en-IN" sz="4400" dirty="0">
                <a:solidFill>
                  <a:schemeClr val="bg1"/>
                </a:solidFill>
                <a:latin typeface="Century Gothic" panose="020B0502020202020204" pitchFamily="34" charset="0"/>
              </a:rPr>
              <a:t>Welcome to Insight Community</a:t>
            </a:r>
            <a:br>
              <a:rPr lang="en-IN" sz="4400" dirty="0">
                <a:solidFill>
                  <a:schemeClr val="bg1"/>
                </a:solidFill>
                <a:latin typeface="Century Gothic" panose="020B0502020202020204" pitchFamily="34" charset="0"/>
              </a:rPr>
            </a:br>
            <a:br>
              <a:rPr lang="en-IN" sz="4400" dirty="0">
                <a:solidFill>
                  <a:schemeClr val="bg1"/>
                </a:solidFill>
                <a:latin typeface="Century Gothic" panose="020B0502020202020204" pitchFamily="34" charset="0"/>
              </a:rPr>
            </a:br>
            <a:r>
              <a:rPr lang="en-IN" sz="4400" dirty="0">
                <a:solidFill>
                  <a:schemeClr val="bg1"/>
                </a:solidFill>
                <a:latin typeface="Century Gothic" panose="020B0502020202020204" pitchFamily="34" charset="0"/>
              </a:rPr>
              <a:t>Session 01: Basic Statistics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0" y="109309"/>
            <a:ext cx="1377081" cy="120512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032898"/>
            <a:ext cx="1825101" cy="1825101"/>
          </a:xfrm>
          <a:prstGeom prst="rect">
            <a:avLst/>
          </a:prstGeom>
        </p:spPr>
      </p:pic>
    </p:spTree>
    <p:extLst>
      <p:ext uri="{BB962C8B-B14F-4D97-AF65-F5344CB8AC3E}">
        <p14:creationId xmlns:p14="http://schemas.microsoft.com/office/powerpoint/2010/main" val="2402455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
        <p:nvSpPr>
          <p:cNvPr id="15" name="Rectangle 14"/>
          <p:cNvSpPr/>
          <p:nvPr/>
        </p:nvSpPr>
        <p:spPr>
          <a:xfrm>
            <a:off x="9925235" y="6409678"/>
            <a:ext cx="2266765" cy="448322"/>
          </a:xfrm>
          <a:prstGeom prst="rect">
            <a:avLst/>
          </a:prstGeom>
          <a:solidFill>
            <a:srgbClr val="01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4774262" y="6143350"/>
            <a:ext cx="2643481" cy="369332"/>
          </a:xfrm>
          <a:prstGeom prst="rect">
            <a:avLst/>
          </a:prstGeom>
          <a:noFill/>
        </p:spPr>
        <p:txBody>
          <a:bodyPr wrap="none" rtlCol="0">
            <a:spAutoFit/>
          </a:bodyPr>
          <a:lstStyle/>
          <a:p>
            <a:pPr algn="ctr"/>
            <a:r>
              <a:rPr lang="en-IN" b="1" dirty="0">
                <a:solidFill>
                  <a:schemeClr val="bg1"/>
                </a:solidFill>
              </a:rPr>
              <a:t>(HAS A SPECIFIED ORDER)</a:t>
            </a:r>
          </a:p>
        </p:txBody>
      </p:sp>
    </p:spTree>
    <p:extLst>
      <p:ext uri="{BB962C8B-B14F-4D97-AF65-F5344CB8AC3E}">
        <p14:creationId xmlns:p14="http://schemas.microsoft.com/office/powerpoint/2010/main" val="215880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15" name="Rectangle 14"/>
          <p:cNvSpPr/>
          <p:nvPr/>
        </p:nvSpPr>
        <p:spPr>
          <a:xfrm>
            <a:off x="9925235" y="6409678"/>
            <a:ext cx="2266765" cy="448322"/>
          </a:xfrm>
          <a:prstGeom prst="rect">
            <a:avLst/>
          </a:prstGeom>
          <a:solidFill>
            <a:srgbClr val="F67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1793290" y="790113"/>
            <a:ext cx="2289794" cy="369332"/>
          </a:xfrm>
          <a:prstGeom prst="rect">
            <a:avLst/>
          </a:prstGeom>
          <a:noFill/>
        </p:spPr>
        <p:txBody>
          <a:bodyPr wrap="none" rtlCol="0">
            <a:spAutoFit/>
          </a:bodyPr>
          <a:lstStyle/>
          <a:p>
            <a:r>
              <a:rPr lang="en-IN" b="1" dirty="0">
                <a:solidFill>
                  <a:schemeClr val="bg1"/>
                </a:solidFill>
              </a:rPr>
              <a:t>(Ratio has a true zero)</a:t>
            </a:r>
          </a:p>
        </p:txBody>
      </p:sp>
    </p:spTree>
    <p:extLst>
      <p:ext uri="{BB962C8B-B14F-4D97-AF65-F5344CB8AC3E}">
        <p14:creationId xmlns:p14="http://schemas.microsoft.com/office/powerpoint/2010/main" val="1243077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
        <p:nvSpPr>
          <p:cNvPr id="15" name="Rectangle 14"/>
          <p:cNvSpPr/>
          <p:nvPr/>
        </p:nvSpPr>
        <p:spPr>
          <a:xfrm>
            <a:off x="9925235" y="6409678"/>
            <a:ext cx="2266765" cy="448322"/>
          </a:xfrm>
          <a:prstGeom prst="rect">
            <a:avLst/>
          </a:prstGeom>
          <a:solidFill>
            <a:srgbClr val="E8E8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5743853" y="790113"/>
            <a:ext cx="3419975" cy="369332"/>
          </a:xfrm>
          <a:prstGeom prst="rect">
            <a:avLst/>
          </a:prstGeom>
          <a:noFill/>
        </p:spPr>
        <p:txBody>
          <a:bodyPr wrap="none" rtlCol="0">
            <a:spAutoFit/>
          </a:bodyPr>
          <a:lstStyle/>
          <a:p>
            <a:r>
              <a:rPr lang="en-IN" b="1" dirty="0">
                <a:solidFill>
                  <a:schemeClr val="bg1"/>
                </a:solidFill>
              </a:rPr>
              <a:t>(Interval doesn’t have a true zero)</a:t>
            </a:r>
          </a:p>
        </p:txBody>
      </p:sp>
    </p:spTree>
    <p:extLst>
      <p:ext uri="{BB962C8B-B14F-4D97-AF65-F5344CB8AC3E}">
        <p14:creationId xmlns:p14="http://schemas.microsoft.com/office/powerpoint/2010/main" val="2877492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9925235" y="6409678"/>
            <a:ext cx="2266765" cy="448322"/>
          </a:xfrm>
          <a:prstGeom prst="rect">
            <a:avLst/>
          </a:prstGeom>
          <a:solidFill>
            <a:srgbClr val="E8E8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rotWithShape="1">
          <a:blip r:embed="rId2"/>
          <a:srcRect b="6666"/>
          <a:stretch/>
        </p:blipFill>
        <p:spPr>
          <a:xfrm>
            <a:off x="-372864" y="0"/>
            <a:ext cx="13062857" cy="6858000"/>
          </a:xfrm>
          <a:prstGeom prst="rect">
            <a:avLst/>
          </a:prstGeom>
        </p:spPr>
      </p:pic>
    </p:spTree>
    <p:extLst>
      <p:ext uri="{BB962C8B-B14F-4D97-AF65-F5344CB8AC3E}">
        <p14:creationId xmlns:p14="http://schemas.microsoft.com/office/powerpoint/2010/main" val="966647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
        <p:nvSpPr>
          <p:cNvPr id="15" name="Rectangle 14"/>
          <p:cNvSpPr/>
          <p:nvPr/>
        </p:nvSpPr>
        <p:spPr>
          <a:xfrm>
            <a:off x="9925235" y="6409678"/>
            <a:ext cx="2266765" cy="448322"/>
          </a:xfrm>
          <a:prstGeom prst="rect">
            <a:avLst/>
          </a:prstGeom>
          <a:solidFill>
            <a:srgbClr val="DDE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16284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700" y="543541"/>
            <a:ext cx="10372077" cy="715111"/>
          </a:xfrm>
        </p:spPr>
        <p:txBody>
          <a:bodyPr>
            <a:noAutofit/>
          </a:bodyPr>
          <a:lstStyle/>
          <a:p>
            <a:pPr algn="l"/>
            <a:r>
              <a:rPr lang="en-IN" sz="4400" b="1" dirty="0">
                <a:solidFill>
                  <a:srgbClr val="005E65"/>
                </a:solidFill>
                <a:latin typeface="Century Gothic" panose="020B0502020202020204" pitchFamily="34" charset="0"/>
              </a:rPr>
              <a:t>The Temperature Dilemma</a:t>
            </a:r>
          </a:p>
        </p:txBody>
      </p:sp>
      <p:sp>
        <p:nvSpPr>
          <p:cNvPr id="5" name="Title 1"/>
          <p:cNvSpPr txBox="1">
            <a:spLocks/>
          </p:cNvSpPr>
          <p:nvPr/>
        </p:nvSpPr>
        <p:spPr>
          <a:xfrm>
            <a:off x="556334" y="1544715"/>
            <a:ext cx="10372077" cy="512241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2000" dirty="0">
                <a:latin typeface="Century Gothic" panose="020B0502020202020204" pitchFamily="34" charset="0"/>
              </a:rPr>
              <a:t>0 degree Celsius and 0 degree Fahrenheit are not true zeroes</a:t>
            </a:r>
          </a:p>
          <a:p>
            <a:pPr algn="l"/>
            <a:endParaRPr lang="en-IN" sz="2000" dirty="0">
              <a:latin typeface="Century Gothic" panose="020B0502020202020204" pitchFamily="34" charset="0"/>
            </a:endParaRPr>
          </a:p>
          <a:p>
            <a:pPr algn="l"/>
            <a:r>
              <a:rPr lang="en-IN" sz="2000" dirty="0">
                <a:latin typeface="Century Gothic" panose="020B0502020202020204" pitchFamily="34" charset="0"/>
              </a:rPr>
              <a:t>These scales were artificially created by humans for convenience</a:t>
            </a:r>
          </a:p>
          <a:p>
            <a:pPr algn="l"/>
            <a:endParaRPr lang="en-IN" sz="2000" dirty="0">
              <a:latin typeface="Century Gothic" panose="020B0502020202020204" pitchFamily="34" charset="0"/>
            </a:endParaRPr>
          </a:p>
          <a:p>
            <a:pPr algn="l"/>
            <a:r>
              <a:rPr lang="en-IN" sz="2000" dirty="0">
                <a:latin typeface="Century Gothic" panose="020B0502020202020204" pitchFamily="34" charset="0"/>
              </a:rPr>
              <a:t>0 degree Kelvin is a true zero. That is the coldest anything can get.</a:t>
            </a:r>
          </a:p>
          <a:p>
            <a:pPr algn="l"/>
            <a:endParaRPr lang="en-IN" sz="2000" dirty="0">
              <a:latin typeface="Century Gothic" panose="020B0502020202020204" pitchFamily="34" charset="0"/>
            </a:endParaRPr>
          </a:p>
          <a:p>
            <a:pPr algn="l"/>
            <a:endParaRPr lang="en-IN" sz="2000" dirty="0">
              <a:latin typeface="Century Gothic" panose="020B0502020202020204" pitchFamily="34" charset="0"/>
            </a:endParaRPr>
          </a:p>
          <a:p>
            <a:pPr algn="l"/>
            <a:endParaRPr lang="en-IN" sz="2000" dirty="0">
              <a:latin typeface="Century Gothic" panose="020B0502020202020204" pitchFamily="34" charset="0"/>
            </a:endParaRPr>
          </a:p>
          <a:p>
            <a:pPr algn="l"/>
            <a:r>
              <a:rPr lang="en-IN" sz="2000" dirty="0">
                <a:latin typeface="Century Gothic" panose="020B0502020202020204" pitchFamily="34" charset="0"/>
              </a:rPr>
              <a:t>Variables in Kelvin are </a:t>
            </a:r>
            <a:r>
              <a:rPr lang="en-IN" sz="2000" b="1" dirty="0">
                <a:latin typeface="Century Gothic" panose="020B0502020202020204" pitchFamily="34" charset="0"/>
              </a:rPr>
              <a:t>Ratios </a:t>
            </a:r>
            <a:r>
              <a:rPr lang="en-IN" sz="2000" dirty="0">
                <a:latin typeface="Century Gothic" panose="020B0502020202020204" pitchFamily="34" charset="0"/>
              </a:rPr>
              <a:t>while Variables in Celsius &amp; Fahrenheit are </a:t>
            </a:r>
            <a:r>
              <a:rPr lang="en-IN" sz="2000" b="1" dirty="0">
                <a:latin typeface="Century Gothic" panose="020B0502020202020204" pitchFamily="34" charset="0"/>
              </a:rPr>
              <a:t>Intervals.</a:t>
            </a:r>
          </a:p>
          <a:p>
            <a:pPr algn="l"/>
            <a:endParaRPr lang="en-IN" sz="2000" b="1" dirty="0">
              <a:latin typeface="Century Gothic" panose="020B0502020202020204" pitchFamily="34" charset="0"/>
            </a:endParaRPr>
          </a:p>
          <a:p>
            <a:pPr algn="l"/>
            <a:endParaRPr lang="en-IN" sz="2000" b="1" dirty="0">
              <a:latin typeface="Century Gothic" panose="020B0502020202020204" pitchFamily="34" charset="0"/>
            </a:endParaRPr>
          </a:p>
          <a:p>
            <a:pPr algn="l"/>
            <a:r>
              <a:rPr lang="en-IN" sz="2000" dirty="0">
                <a:latin typeface="Century Gothic" panose="020B0502020202020204" pitchFamily="34" charset="0"/>
              </a:rPr>
              <a:t>All numbers like 1, 2, 3, 10, 12.42342, e, pi, etc. can be </a:t>
            </a:r>
            <a:r>
              <a:rPr lang="en-IN" sz="2000" b="1" dirty="0">
                <a:latin typeface="Century Gothic" panose="020B0502020202020204" pitchFamily="34" charset="0"/>
              </a:rPr>
              <a:t>both </a:t>
            </a:r>
            <a:r>
              <a:rPr lang="en-IN" sz="2000" dirty="0">
                <a:latin typeface="Century Gothic" panose="020B0502020202020204" pitchFamily="34" charset="0"/>
              </a:rPr>
              <a:t>Interval and Ratio.</a:t>
            </a:r>
          </a:p>
          <a:p>
            <a:pPr algn="l"/>
            <a:endParaRPr lang="en-IN" sz="2000" dirty="0">
              <a:latin typeface="Century Gothic" panose="020B0502020202020204" pitchFamily="34" charset="0"/>
            </a:endParaRPr>
          </a:p>
          <a:p>
            <a:pPr algn="l"/>
            <a:endParaRPr lang="en-IN" sz="2000" dirty="0">
              <a:latin typeface="Century Gothic" panose="020B0502020202020204" pitchFamily="34" charset="0"/>
            </a:endParaRPr>
          </a:p>
          <a:p>
            <a:pPr algn="l"/>
            <a:r>
              <a:rPr lang="en-IN" sz="2000" dirty="0">
                <a:latin typeface="Century Gothic" panose="020B0502020202020204" pitchFamily="34" charset="0"/>
              </a:rPr>
              <a:t>Just be careful of the context you are operating in!!</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1777" y="0"/>
            <a:ext cx="1262216" cy="1262216"/>
          </a:xfrm>
          <a:prstGeom prst="rect">
            <a:avLst/>
          </a:prstGeom>
        </p:spPr>
      </p:pic>
    </p:spTree>
    <p:extLst>
      <p:ext uri="{BB962C8B-B14F-4D97-AF65-F5344CB8AC3E}">
        <p14:creationId xmlns:p14="http://schemas.microsoft.com/office/powerpoint/2010/main" val="1240915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34E817-B8C8-4458-81BF-46F93322C0F0}"/>
              </a:ext>
            </a:extLst>
          </p:cNvPr>
          <p:cNvSpPr>
            <a:spLocks noGrp="1"/>
          </p:cNvSpPr>
          <p:nvPr>
            <p:ph type="title"/>
          </p:nvPr>
        </p:nvSpPr>
        <p:spPr>
          <a:xfrm>
            <a:off x="1113810" y="3130041"/>
            <a:ext cx="4036334" cy="2387600"/>
          </a:xfrm>
        </p:spPr>
        <p:txBody>
          <a:bodyPr vert="horz" lIns="91440" tIns="45720" rIns="91440" bIns="45720" rtlCol="0" anchor="t">
            <a:normAutofit/>
          </a:bodyPr>
          <a:lstStyle/>
          <a:p>
            <a:r>
              <a:rPr lang="en-US" sz="5400"/>
              <a:t>Attendance time !!</a:t>
            </a: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icture containing drawing&#10;&#10;Description automatically generated">
            <a:extLst>
              <a:ext uri="{FF2B5EF4-FFF2-40B4-BE49-F238E27FC236}">
                <a16:creationId xmlns:a16="http://schemas.microsoft.com/office/drawing/2014/main" id="{7BBE1124-FE16-4885-BD0B-BC7CA0A23F1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83" b="385"/>
          <a:stretch/>
        </p:blipFill>
        <p:spPr>
          <a:xfrm>
            <a:off x="5922492" y="666728"/>
            <a:ext cx="5536001" cy="5465791"/>
          </a:xfrm>
          <a:prstGeom prst="rect">
            <a:avLst/>
          </a:prstGeom>
        </p:spPr>
      </p:pic>
    </p:spTree>
    <p:extLst>
      <p:ext uri="{BB962C8B-B14F-4D97-AF65-F5344CB8AC3E}">
        <p14:creationId xmlns:p14="http://schemas.microsoft.com/office/powerpoint/2010/main" val="3045931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40723"/>
            <a:ext cx="9144000" cy="1672489"/>
          </a:xfrm>
        </p:spPr>
        <p:txBody>
          <a:bodyPr>
            <a:noAutofit/>
          </a:bodyPr>
          <a:lstStyle/>
          <a:p>
            <a:r>
              <a:rPr lang="en-IN" sz="4400" b="1" dirty="0">
                <a:solidFill>
                  <a:srgbClr val="037D84"/>
                </a:solidFill>
                <a:latin typeface="Century Gothic" panose="020B0502020202020204" pitchFamily="34" charset="0"/>
              </a:rPr>
              <a:t>III. Distributions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1777" y="0"/>
            <a:ext cx="1262216" cy="1262216"/>
          </a:xfrm>
          <a:prstGeom prst="rect">
            <a:avLst/>
          </a:prstGeom>
        </p:spPr>
      </p:pic>
    </p:spTree>
    <p:extLst>
      <p:ext uri="{BB962C8B-B14F-4D97-AF65-F5344CB8AC3E}">
        <p14:creationId xmlns:p14="http://schemas.microsoft.com/office/powerpoint/2010/main" val="2738286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9925235" y="6409678"/>
            <a:ext cx="2266765" cy="448322"/>
          </a:xfrm>
          <a:prstGeom prst="rect">
            <a:avLst/>
          </a:prstGeom>
          <a:solidFill>
            <a:srgbClr val="F16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69409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9925235" y="6409678"/>
            <a:ext cx="2266765" cy="448322"/>
          </a:xfrm>
          <a:prstGeom prst="rect">
            <a:avLst/>
          </a:prstGeom>
          <a:solidFill>
            <a:srgbClr val="F16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18246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700" y="543541"/>
            <a:ext cx="10372077" cy="715111"/>
          </a:xfrm>
        </p:spPr>
        <p:txBody>
          <a:bodyPr>
            <a:noAutofit/>
          </a:bodyPr>
          <a:lstStyle/>
          <a:p>
            <a:pPr algn="l"/>
            <a:r>
              <a:rPr lang="en-IN" sz="4400" b="1" dirty="0">
                <a:latin typeface="Century Gothic" panose="020B0502020202020204" pitchFamily="34" charset="0"/>
              </a:rPr>
              <a:t>General Rules:</a:t>
            </a:r>
          </a:p>
        </p:txBody>
      </p:sp>
      <p:sp>
        <p:nvSpPr>
          <p:cNvPr id="5" name="Title 1"/>
          <p:cNvSpPr txBox="1">
            <a:spLocks/>
          </p:cNvSpPr>
          <p:nvPr/>
        </p:nvSpPr>
        <p:spPr>
          <a:xfrm>
            <a:off x="556334" y="1065321"/>
            <a:ext cx="10372077" cy="56018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2000" dirty="0">
                <a:latin typeface="Century Gothic" panose="020B0502020202020204" pitchFamily="34" charset="0"/>
              </a:rPr>
              <a:t>• Keep yourselves on mute at all the times unless asked otherwise. For any queries, put it in the chat and it’ll be taken care of.</a:t>
            </a:r>
          </a:p>
          <a:p>
            <a:pPr algn="l"/>
            <a:endParaRPr lang="en-IN" sz="2000" dirty="0">
              <a:latin typeface="Century Gothic" panose="020B0502020202020204" pitchFamily="34" charset="0"/>
            </a:endParaRPr>
          </a:p>
          <a:p>
            <a:pPr algn="l"/>
            <a:r>
              <a:rPr lang="en-IN" sz="2000" dirty="0">
                <a:latin typeface="Century Gothic" panose="020B0502020202020204" pitchFamily="34" charset="0"/>
              </a:rPr>
              <a:t>• Attendance for the session will be floated randomly during the session. There will be a QR code that you’ll need to scan and mark the attendance.</a:t>
            </a:r>
          </a:p>
          <a:p>
            <a:pPr algn="l"/>
            <a:endParaRPr lang="en-IN" sz="2000" dirty="0">
              <a:latin typeface="Century Gothic" panose="020B0502020202020204" pitchFamily="34" charset="0"/>
            </a:endParaRPr>
          </a:p>
          <a:p>
            <a:pPr algn="l"/>
            <a:r>
              <a:rPr lang="en-IN" sz="2000" dirty="0">
                <a:latin typeface="Century Gothic" panose="020B0502020202020204" pitchFamily="34" charset="0"/>
              </a:rPr>
              <a:t>• There will be assignments that need to be submitted before deadline. They shouldn’t be copied.</a:t>
            </a:r>
          </a:p>
          <a:p>
            <a:pPr algn="l"/>
            <a:endParaRPr lang="en-IN" sz="2000" dirty="0">
              <a:latin typeface="Century Gothic" panose="020B0502020202020204" pitchFamily="34" charset="0"/>
            </a:endParaRPr>
          </a:p>
          <a:p>
            <a:pPr algn="l"/>
            <a:r>
              <a:rPr lang="en-IN" sz="2000" dirty="0">
                <a:latin typeface="Century Gothic" panose="020B0502020202020204" pitchFamily="34" charset="0"/>
              </a:rPr>
              <a:t>• Regular attendance, regular &amp; quality assignment submissions are an integral part of evaluation for the 2</a:t>
            </a:r>
            <a:r>
              <a:rPr lang="en-IN" sz="2000" baseline="30000" dirty="0">
                <a:latin typeface="Century Gothic" panose="020B0502020202020204" pitchFamily="34" charset="0"/>
              </a:rPr>
              <a:t>nd</a:t>
            </a:r>
            <a:r>
              <a:rPr lang="en-IN" sz="2000" dirty="0">
                <a:latin typeface="Century Gothic" panose="020B0502020202020204" pitchFamily="34" charset="0"/>
              </a:rPr>
              <a:t> round of Insight hiring.</a:t>
            </a:r>
          </a:p>
          <a:p>
            <a:pPr algn="l"/>
            <a:endParaRPr lang="en-IN" sz="2000" dirty="0">
              <a:latin typeface="Century Gothic" panose="020B0502020202020204" pitchFamily="34" charset="0"/>
            </a:endParaRPr>
          </a:p>
          <a:p>
            <a:pPr algn="l"/>
            <a:r>
              <a:rPr lang="en-IN" sz="2000" dirty="0">
                <a:latin typeface="Century Gothic" panose="020B0502020202020204" pitchFamily="34" charset="0"/>
              </a:rPr>
              <a:t>• You can reach out to anyone from the Insight team for any query.</a:t>
            </a:r>
          </a:p>
          <a:p>
            <a:pPr algn="l"/>
            <a:endParaRPr lang="en-IN" sz="2000" dirty="0">
              <a:latin typeface="Century Gothic" panose="020B0502020202020204" pitchFamily="34" charset="0"/>
            </a:endParaRPr>
          </a:p>
          <a:p>
            <a:pPr algn="l"/>
            <a:endParaRPr lang="en-IN" sz="2000" dirty="0">
              <a:latin typeface="Century Gothic" panose="020B0502020202020204" pitchFamily="34" charset="0"/>
            </a:endParaRPr>
          </a:p>
          <a:p>
            <a:pPr algn="l"/>
            <a:endParaRPr lang="en-IN" sz="2000" dirty="0">
              <a:latin typeface="Century Gothic" panose="020B0502020202020204" pitchFamily="34" charset="0"/>
            </a:endParaRPr>
          </a:p>
          <a:p>
            <a:pPr algn="l"/>
            <a:endParaRPr lang="en-IN" sz="2000" dirty="0">
              <a:latin typeface="Century Gothic" panose="020B0502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1777" y="0"/>
            <a:ext cx="1262216" cy="1262216"/>
          </a:xfrm>
          <a:prstGeom prst="rect">
            <a:avLst/>
          </a:prstGeom>
        </p:spPr>
      </p:pic>
    </p:spTree>
    <p:extLst>
      <p:ext uri="{BB962C8B-B14F-4D97-AF65-F5344CB8AC3E}">
        <p14:creationId xmlns:p14="http://schemas.microsoft.com/office/powerpoint/2010/main" val="337490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0" y="0"/>
            <a:ext cx="12192000" cy="6858000"/>
          </a:xfrm>
          <a:prstGeom prst="rect">
            <a:avLst/>
          </a:prstGeom>
        </p:spPr>
      </p:pic>
      <p:sp>
        <p:nvSpPr>
          <p:cNvPr id="6" name="Rectangle 5"/>
          <p:cNvSpPr/>
          <p:nvPr/>
        </p:nvSpPr>
        <p:spPr>
          <a:xfrm>
            <a:off x="9925235" y="6409678"/>
            <a:ext cx="2266765" cy="448322"/>
          </a:xfrm>
          <a:prstGeom prst="rect">
            <a:avLst/>
          </a:prstGeom>
          <a:solidFill>
            <a:srgbClr val="15AE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47997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12192000" cy="6858000"/>
          </a:xfrm>
          <a:prstGeom prst="rect">
            <a:avLst/>
          </a:prstGeom>
        </p:spPr>
      </p:pic>
      <p:sp>
        <p:nvSpPr>
          <p:cNvPr id="6" name="Rectangle 5"/>
          <p:cNvSpPr/>
          <p:nvPr/>
        </p:nvSpPr>
        <p:spPr>
          <a:xfrm>
            <a:off x="9925235" y="6409678"/>
            <a:ext cx="2266765" cy="448322"/>
          </a:xfrm>
          <a:prstGeom prst="rect">
            <a:avLst/>
          </a:prstGeom>
          <a:solidFill>
            <a:srgbClr val="F67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30456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858000"/>
          </a:xfrm>
          <a:prstGeom prst="rect">
            <a:avLst/>
          </a:prstGeom>
        </p:spPr>
      </p:pic>
      <p:sp>
        <p:nvSpPr>
          <p:cNvPr id="6" name="Rectangle 5"/>
          <p:cNvSpPr/>
          <p:nvPr/>
        </p:nvSpPr>
        <p:spPr>
          <a:xfrm>
            <a:off x="9925235" y="6409678"/>
            <a:ext cx="2266765" cy="448322"/>
          </a:xfrm>
          <a:prstGeom prst="rect">
            <a:avLst/>
          </a:prstGeom>
          <a:solidFill>
            <a:srgbClr val="0066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68169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40723"/>
            <a:ext cx="9144000" cy="1672489"/>
          </a:xfrm>
        </p:spPr>
        <p:txBody>
          <a:bodyPr>
            <a:noAutofit/>
          </a:bodyPr>
          <a:lstStyle/>
          <a:p>
            <a:r>
              <a:rPr lang="en-IN" sz="4400" b="1" dirty="0" err="1">
                <a:solidFill>
                  <a:srgbClr val="037D84"/>
                </a:solidFill>
                <a:latin typeface="Century Gothic" panose="020B0502020202020204" pitchFamily="34" charset="0"/>
              </a:rPr>
              <a:t>III.a</a:t>
            </a:r>
            <a:r>
              <a:rPr lang="en-IN" sz="4400" b="1" dirty="0">
                <a:solidFill>
                  <a:srgbClr val="037D84"/>
                </a:solidFill>
                <a:latin typeface="Century Gothic" panose="020B0502020202020204" pitchFamily="34" charset="0"/>
              </a:rPr>
              <a:t>. Normal Distribution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1777" y="0"/>
            <a:ext cx="1262216" cy="1262216"/>
          </a:xfrm>
          <a:prstGeom prst="rect">
            <a:avLst/>
          </a:prstGeom>
        </p:spPr>
      </p:pic>
    </p:spTree>
    <p:extLst>
      <p:ext uri="{BB962C8B-B14F-4D97-AF65-F5344CB8AC3E}">
        <p14:creationId xmlns:p14="http://schemas.microsoft.com/office/powerpoint/2010/main" val="1508626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700" y="543541"/>
            <a:ext cx="10372077" cy="715111"/>
          </a:xfrm>
        </p:spPr>
        <p:txBody>
          <a:bodyPr>
            <a:noAutofit/>
          </a:bodyPr>
          <a:lstStyle/>
          <a:p>
            <a:pPr algn="l"/>
            <a:r>
              <a:rPr lang="en-IN" sz="4400" b="1" dirty="0">
                <a:solidFill>
                  <a:srgbClr val="005E65"/>
                </a:solidFill>
                <a:latin typeface="Century Gothic" panose="020B0502020202020204" pitchFamily="34" charset="0"/>
              </a:rPr>
              <a:t>Normal Distribution:</a:t>
            </a:r>
          </a:p>
        </p:txBody>
      </p:sp>
      <p:sp>
        <p:nvSpPr>
          <p:cNvPr id="5" name="Title 1"/>
          <p:cNvSpPr txBox="1">
            <a:spLocks/>
          </p:cNvSpPr>
          <p:nvPr/>
        </p:nvSpPr>
        <p:spPr>
          <a:xfrm>
            <a:off x="556334" y="1544715"/>
            <a:ext cx="10372077" cy="512241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2000" dirty="0">
                <a:latin typeface="Century Gothic" panose="020B0502020202020204" pitchFamily="34" charset="0"/>
              </a:rPr>
              <a:t>The mean, median and mode of the distribution coincide.</a:t>
            </a:r>
          </a:p>
          <a:p>
            <a:pPr algn="l"/>
            <a:endParaRPr lang="en-IN" sz="2000" dirty="0">
              <a:latin typeface="Century Gothic" panose="020B0502020202020204" pitchFamily="34" charset="0"/>
            </a:endParaRPr>
          </a:p>
          <a:p>
            <a:pPr algn="l"/>
            <a:r>
              <a:rPr lang="en-IN" sz="2000" dirty="0">
                <a:latin typeface="Century Gothic" panose="020B0502020202020204" pitchFamily="34" charset="0"/>
              </a:rPr>
              <a:t>The curve of the distribution is bell-shaped and symmetrical about the line x=μ.</a:t>
            </a:r>
          </a:p>
          <a:p>
            <a:pPr algn="l"/>
            <a:endParaRPr lang="en-IN" sz="2000" dirty="0">
              <a:latin typeface="Century Gothic" panose="020B0502020202020204" pitchFamily="34" charset="0"/>
            </a:endParaRPr>
          </a:p>
          <a:p>
            <a:pPr algn="l"/>
            <a:r>
              <a:rPr lang="en-IN" sz="2000" dirty="0">
                <a:latin typeface="Century Gothic" panose="020B0502020202020204" pitchFamily="34" charset="0"/>
              </a:rPr>
              <a:t>The total area under the curve is 1.</a:t>
            </a:r>
          </a:p>
          <a:p>
            <a:pPr algn="l"/>
            <a:endParaRPr lang="en-IN" sz="2000" dirty="0">
              <a:latin typeface="Century Gothic" panose="020B0502020202020204" pitchFamily="34" charset="0"/>
            </a:endParaRPr>
          </a:p>
          <a:p>
            <a:pPr algn="l"/>
            <a:r>
              <a:rPr lang="en-IN" sz="2000" dirty="0">
                <a:latin typeface="Century Gothic" panose="020B0502020202020204" pitchFamily="34" charset="0"/>
              </a:rPr>
              <a:t>Exactly half of the values are to the left of the centre and the other half to the right.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1777" y="0"/>
            <a:ext cx="1262216" cy="1262216"/>
          </a:xfrm>
          <a:prstGeom prst="rect">
            <a:avLst/>
          </a:prstGeom>
        </p:spPr>
      </p:pic>
      <p:pic>
        <p:nvPicPr>
          <p:cNvPr id="1026" name="Picture 2" descr="https://cdn.analyticsvidhya.com/wp-content/uploads/2017/09/18182822/normal-grap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4333" y="3889406"/>
            <a:ext cx="4166585" cy="27777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479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700" y="543541"/>
            <a:ext cx="10372077" cy="715111"/>
          </a:xfrm>
        </p:spPr>
        <p:txBody>
          <a:bodyPr>
            <a:noAutofit/>
          </a:bodyPr>
          <a:lstStyle/>
          <a:p>
            <a:pPr algn="l"/>
            <a:r>
              <a:rPr lang="en-IN" sz="4400" b="1" dirty="0">
                <a:solidFill>
                  <a:srgbClr val="005E65"/>
                </a:solidFill>
                <a:latin typeface="Century Gothic" panose="020B0502020202020204" pitchFamily="34" charset="0"/>
              </a:rPr>
              <a:t>Standard Normal Distribution:</a:t>
            </a:r>
          </a:p>
        </p:txBody>
      </p:sp>
      <p:sp>
        <p:nvSpPr>
          <p:cNvPr id="5" name="Title 1"/>
          <p:cNvSpPr txBox="1">
            <a:spLocks/>
          </p:cNvSpPr>
          <p:nvPr/>
        </p:nvSpPr>
        <p:spPr>
          <a:xfrm>
            <a:off x="556334" y="1544715"/>
            <a:ext cx="10372077" cy="512241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2000" dirty="0">
                <a:latin typeface="Century Gothic" panose="020B0502020202020204" pitchFamily="34" charset="0"/>
              </a:rPr>
              <a:t>A standard normal distribution is defined as the distribution with mean 0 and standard deviation 1</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1777" y="0"/>
            <a:ext cx="1262216" cy="1262216"/>
          </a:xfrm>
          <a:prstGeom prst="rect">
            <a:avLst/>
          </a:prstGeom>
        </p:spPr>
      </p:pic>
      <p:pic>
        <p:nvPicPr>
          <p:cNvPr id="2050" name="Picture 2" descr="https://cdn.analyticsvidhya.com/wp-content/uploads/2017/09/16131153/image5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872" y="3334874"/>
            <a:ext cx="5715000" cy="23241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695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40723"/>
            <a:ext cx="9144000" cy="1672489"/>
          </a:xfrm>
        </p:spPr>
        <p:txBody>
          <a:bodyPr>
            <a:noAutofit/>
          </a:bodyPr>
          <a:lstStyle/>
          <a:p>
            <a:r>
              <a:rPr lang="en-IN" sz="4400" b="1" dirty="0" err="1">
                <a:solidFill>
                  <a:srgbClr val="037D84"/>
                </a:solidFill>
                <a:latin typeface="Century Gothic" panose="020B0502020202020204" pitchFamily="34" charset="0"/>
              </a:rPr>
              <a:t>III.b</a:t>
            </a:r>
            <a:r>
              <a:rPr lang="en-IN" sz="4400" b="1" dirty="0">
                <a:solidFill>
                  <a:srgbClr val="037D84"/>
                </a:solidFill>
                <a:latin typeface="Century Gothic" panose="020B0502020202020204" pitchFamily="34" charset="0"/>
              </a:rPr>
              <a:t>. Poisson Distribution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1777" y="0"/>
            <a:ext cx="1262216" cy="1262216"/>
          </a:xfrm>
          <a:prstGeom prst="rect">
            <a:avLst/>
          </a:prstGeom>
        </p:spPr>
      </p:pic>
    </p:spTree>
    <p:extLst>
      <p:ext uri="{BB962C8B-B14F-4D97-AF65-F5344CB8AC3E}">
        <p14:creationId xmlns:p14="http://schemas.microsoft.com/office/powerpoint/2010/main" val="1979470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700" y="543541"/>
            <a:ext cx="10372077" cy="715111"/>
          </a:xfrm>
        </p:spPr>
        <p:txBody>
          <a:bodyPr>
            <a:noAutofit/>
          </a:bodyPr>
          <a:lstStyle/>
          <a:p>
            <a:pPr algn="l"/>
            <a:r>
              <a:rPr lang="en-IN" sz="4400" b="1" dirty="0">
                <a:solidFill>
                  <a:srgbClr val="005E65"/>
                </a:solidFill>
                <a:latin typeface="Century Gothic" panose="020B0502020202020204" pitchFamily="34" charset="0"/>
              </a:rPr>
              <a:t>Poisson Distribution:</a:t>
            </a:r>
          </a:p>
        </p:txBody>
      </p:sp>
      <p:sp>
        <p:nvSpPr>
          <p:cNvPr id="5" name="Title 1"/>
          <p:cNvSpPr txBox="1">
            <a:spLocks/>
          </p:cNvSpPr>
          <p:nvPr/>
        </p:nvSpPr>
        <p:spPr>
          <a:xfrm>
            <a:off x="556334" y="1544715"/>
            <a:ext cx="10372077" cy="512241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2000" b="1" dirty="0">
                <a:latin typeface="Century Gothic" panose="020B0502020202020204" pitchFamily="34" charset="0"/>
              </a:rPr>
              <a:t>Assumptions:</a:t>
            </a:r>
          </a:p>
          <a:p>
            <a:pPr algn="l"/>
            <a:r>
              <a:rPr lang="en-IN" sz="2000" dirty="0">
                <a:latin typeface="Century Gothic" panose="020B0502020202020204" pitchFamily="34" charset="0"/>
              </a:rPr>
              <a:t>Any successful event should not influence the outcome of another successful event</a:t>
            </a:r>
          </a:p>
          <a:p>
            <a:pPr algn="l"/>
            <a:endParaRPr lang="en-IN" sz="2000" dirty="0">
              <a:latin typeface="Century Gothic" panose="020B0502020202020204" pitchFamily="34" charset="0"/>
            </a:endParaRPr>
          </a:p>
          <a:p>
            <a:pPr algn="l"/>
            <a:r>
              <a:rPr lang="en-IN" sz="2000" dirty="0">
                <a:latin typeface="Century Gothic" panose="020B0502020202020204" pitchFamily="34" charset="0"/>
              </a:rPr>
              <a:t>The probability of success over a short interval must equal the probability of success over a longer interval</a:t>
            </a:r>
          </a:p>
          <a:p>
            <a:pPr algn="l"/>
            <a:endParaRPr lang="en-IN" sz="2000" dirty="0">
              <a:latin typeface="Century Gothic" panose="020B0502020202020204" pitchFamily="34" charset="0"/>
            </a:endParaRPr>
          </a:p>
          <a:p>
            <a:pPr algn="l"/>
            <a:r>
              <a:rPr lang="en-IN" sz="2000" dirty="0">
                <a:latin typeface="Century Gothic" panose="020B0502020202020204" pitchFamily="34" charset="0"/>
              </a:rPr>
              <a:t>The probability of success in an interval approaches zero as the interval becomes smaller</a:t>
            </a:r>
          </a:p>
          <a:p>
            <a:pPr algn="l"/>
            <a:endParaRPr lang="en-IN" sz="2000" dirty="0">
              <a:latin typeface="Century Gothic" panose="020B0502020202020204" pitchFamily="34" charset="0"/>
            </a:endParaRPr>
          </a:p>
          <a:p>
            <a:pPr algn="l"/>
            <a:endParaRPr lang="en-IN" sz="2000" dirty="0">
              <a:latin typeface="Century Gothic" panose="020B0502020202020204" pitchFamily="34" charset="0"/>
            </a:endParaRPr>
          </a:p>
          <a:p>
            <a:pPr algn="l"/>
            <a:r>
              <a:rPr lang="en-IN" sz="2000" b="1" dirty="0">
                <a:latin typeface="Century Gothic" panose="020B0502020202020204" pitchFamily="34" charset="0"/>
              </a:rPr>
              <a:t>Examples</a:t>
            </a:r>
            <a:r>
              <a:rPr lang="en-IN" sz="2000" dirty="0">
                <a:latin typeface="Century Gothic" panose="020B0502020202020204" pitchFamily="34" charset="0"/>
              </a:rPr>
              <a:t>: </a:t>
            </a:r>
          </a:p>
          <a:p>
            <a:pPr algn="l"/>
            <a:r>
              <a:rPr lang="en-IN" sz="2000" dirty="0">
                <a:latin typeface="Century Gothic" panose="020B0502020202020204" pitchFamily="34" charset="0"/>
              </a:rPr>
              <a:t>The number of emergency calls recorded at a hospital in a day.</a:t>
            </a:r>
          </a:p>
          <a:p>
            <a:pPr algn="l"/>
            <a:r>
              <a:rPr lang="en-IN" sz="2000" dirty="0">
                <a:latin typeface="Century Gothic" panose="020B0502020202020204" pitchFamily="34" charset="0"/>
              </a:rPr>
              <a:t>The number of thefts reported in an area on a day.</a:t>
            </a:r>
          </a:p>
          <a:p>
            <a:pPr algn="l"/>
            <a:r>
              <a:rPr lang="en-IN" sz="2000" dirty="0">
                <a:latin typeface="Century Gothic" panose="020B0502020202020204" pitchFamily="34" charset="0"/>
              </a:rPr>
              <a:t>The number of customers arriving at a salon in an hour.</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1777" y="0"/>
            <a:ext cx="1262216" cy="1262216"/>
          </a:xfrm>
          <a:prstGeom prst="rect">
            <a:avLst/>
          </a:prstGeom>
        </p:spPr>
      </p:pic>
    </p:spTree>
    <p:extLst>
      <p:ext uri="{BB962C8B-B14F-4D97-AF65-F5344CB8AC3E}">
        <p14:creationId xmlns:p14="http://schemas.microsoft.com/office/powerpoint/2010/main" val="1195268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700" y="543541"/>
            <a:ext cx="10372077" cy="715111"/>
          </a:xfrm>
        </p:spPr>
        <p:txBody>
          <a:bodyPr>
            <a:noAutofit/>
          </a:bodyPr>
          <a:lstStyle/>
          <a:p>
            <a:pPr algn="l"/>
            <a:r>
              <a:rPr lang="en-IN" sz="4400" b="1" dirty="0">
                <a:solidFill>
                  <a:srgbClr val="005E65"/>
                </a:solidFill>
                <a:latin typeface="Century Gothic" panose="020B0502020202020204" pitchFamily="34" charset="0"/>
              </a:rPr>
              <a:t>Poisson Distribution:</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1777" y="0"/>
            <a:ext cx="1262216" cy="1262216"/>
          </a:xfrm>
          <a:prstGeom prst="rect">
            <a:avLst/>
          </a:prstGeom>
        </p:spPr>
      </p:pic>
      <p:pic>
        <p:nvPicPr>
          <p:cNvPr id="3074" name="Picture 2" descr="https://cdn.analyticsvidhya.com/wp-content/uploads/2017/09/16131100/image4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00" y="1454777"/>
            <a:ext cx="5085796" cy="217841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653987" y="3829319"/>
            <a:ext cx="7699899" cy="646331"/>
          </a:xfrm>
          <a:prstGeom prst="rect">
            <a:avLst/>
          </a:prstGeom>
        </p:spPr>
        <p:txBody>
          <a:bodyPr wrap="square">
            <a:spAutoFit/>
          </a:bodyPr>
          <a:lstStyle/>
          <a:p>
            <a:r>
              <a:rPr lang="en-IN" dirty="0"/>
              <a:t>The graph shown below illustrates the shift in the curve due to increase in mean.</a:t>
            </a:r>
          </a:p>
          <a:p>
            <a:endParaRPr lang="en-IN" dirty="0"/>
          </a:p>
        </p:txBody>
      </p:sp>
      <p:pic>
        <p:nvPicPr>
          <p:cNvPr id="3078" name="Picture 6" descr="https://cdn.analyticsvidhya.com/wp-content/uploads/2017/09/16131051/image4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200" y="4406421"/>
            <a:ext cx="5085796" cy="22292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Rectangle 7"/>
          <p:cNvSpPr/>
          <p:nvPr/>
        </p:nvSpPr>
        <p:spPr>
          <a:xfrm>
            <a:off x="7665180" y="5059393"/>
            <a:ext cx="3867705" cy="923330"/>
          </a:xfrm>
          <a:prstGeom prst="rect">
            <a:avLst/>
          </a:prstGeom>
          <a:ln>
            <a:solidFill>
              <a:schemeClr val="tx1"/>
            </a:solidFill>
          </a:ln>
        </p:spPr>
        <p:txBody>
          <a:bodyPr wrap="square">
            <a:spAutoFit/>
          </a:bodyPr>
          <a:lstStyle/>
          <a:p>
            <a:r>
              <a:rPr lang="en-IN" b="1" dirty="0"/>
              <a:t>It is perceptible that as the mean increases, the curve shifts to the right.</a:t>
            </a:r>
          </a:p>
          <a:p>
            <a:endParaRPr lang="en-IN" b="1" dirty="0"/>
          </a:p>
        </p:txBody>
      </p:sp>
    </p:spTree>
    <p:extLst>
      <p:ext uri="{BB962C8B-B14F-4D97-AF65-F5344CB8AC3E}">
        <p14:creationId xmlns:p14="http://schemas.microsoft.com/office/powerpoint/2010/main" val="4093542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40723"/>
            <a:ext cx="9144000" cy="1672489"/>
          </a:xfrm>
        </p:spPr>
        <p:txBody>
          <a:bodyPr>
            <a:noAutofit/>
          </a:bodyPr>
          <a:lstStyle/>
          <a:p>
            <a:r>
              <a:rPr lang="en-IN" sz="4400" b="1" dirty="0" err="1">
                <a:solidFill>
                  <a:srgbClr val="037D84"/>
                </a:solidFill>
                <a:latin typeface="Century Gothic" panose="020B0502020202020204" pitchFamily="34" charset="0"/>
              </a:rPr>
              <a:t>III.c</a:t>
            </a:r>
            <a:r>
              <a:rPr lang="en-IN" sz="4400" b="1" dirty="0">
                <a:solidFill>
                  <a:srgbClr val="037D84"/>
                </a:solidFill>
                <a:latin typeface="Century Gothic" panose="020B0502020202020204" pitchFamily="34" charset="0"/>
              </a:rPr>
              <a:t>. Binomial Distribution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1777" y="0"/>
            <a:ext cx="1262216" cy="1262216"/>
          </a:xfrm>
          <a:prstGeom prst="rect">
            <a:avLst/>
          </a:prstGeom>
        </p:spPr>
      </p:pic>
    </p:spTree>
    <p:extLst>
      <p:ext uri="{BB962C8B-B14F-4D97-AF65-F5344CB8AC3E}">
        <p14:creationId xmlns:p14="http://schemas.microsoft.com/office/powerpoint/2010/main" val="4136968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40723"/>
            <a:ext cx="9144000" cy="1672489"/>
          </a:xfrm>
        </p:spPr>
        <p:txBody>
          <a:bodyPr>
            <a:noAutofit/>
          </a:bodyPr>
          <a:lstStyle/>
          <a:p>
            <a:r>
              <a:rPr lang="en-IN" sz="4400" b="1" dirty="0">
                <a:solidFill>
                  <a:srgbClr val="037D84"/>
                </a:solidFill>
                <a:latin typeface="Century Gothic" panose="020B0502020202020204" pitchFamily="34" charset="0"/>
              </a:rPr>
              <a:t>I. Population vs Sample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1777" y="0"/>
            <a:ext cx="1262216" cy="1262216"/>
          </a:xfrm>
          <a:prstGeom prst="rect">
            <a:avLst/>
          </a:prstGeom>
        </p:spPr>
      </p:pic>
    </p:spTree>
    <p:extLst>
      <p:ext uri="{BB962C8B-B14F-4D97-AF65-F5344CB8AC3E}">
        <p14:creationId xmlns:p14="http://schemas.microsoft.com/office/powerpoint/2010/main" val="1236965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700" y="543541"/>
            <a:ext cx="10372077" cy="715111"/>
          </a:xfrm>
        </p:spPr>
        <p:txBody>
          <a:bodyPr>
            <a:noAutofit/>
          </a:bodyPr>
          <a:lstStyle/>
          <a:p>
            <a:pPr algn="l"/>
            <a:r>
              <a:rPr lang="en-IN" sz="4400" b="1" dirty="0">
                <a:solidFill>
                  <a:srgbClr val="005E65"/>
                </a:solidFill>
                <a:latin typeface="Century Gothic" panose="020B0502020202020204" pitchFamily="34" charset="0"/>
              </a:rPr>
              <a:t>Binomial Distribution:</a:t>
            </a:r>
          </a:p>
        </p:txBody>
      </p:sp>
      <p:sp>
        <p:nvSpPr>
          <p:cNvPr id="5" name="Title 1"/>
          <p:cNvSpPr txBox="1">
            <a:spLocks/>
          </p:cNvSpPr>
          <p:nvPr/>
        </p:nvSpPr>
        <p:spPr>
          <a:xfrm>
            <a:off x="556334" y="1544715"/>
            <a:ext cx="10372077" cy="512241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2000" dirty="0">
                <a:latin typeface="Century Gothic" panose="020B0502020202020204" pitchFamily="34" charset="0"/>
              </a:rPr>
              <a:t>A distribution where only two outcomes are possible, such as success or failure, gain or loss, win or lose and where the probability of success and failure is same for all the trials is called a Binomial Distribution</a:t>
            </a:r>
          </a:p>
          <a:p>
            <a:pPr algn="l"/>
            <a:endParaRPr lang="en-IN" sz="2000" dirty="0">
              <a:latin typeface="Century Gothic" panose="020B0502020202020204" pitchFamily="34" charset="0"/>
            </a:endParaRPr>
          </a:p>
          <a:p>
            <a:pPr algn="l"/>
            <a:r>
              <a:rPr lang="en-IN" sz="2000" dirty="0">
                <a:latin typeface="Century Gothic" panose="020B0502020202020204" pitchFamily="34" charset="0"/>
              </a:rPr>
              <a:t>The parameters of a binomial distribution are n and p where n is the total number of trials and p is the probability of success in each trial.</a:t>
            </a:r>
          </a:p>
          <a:p>
            <a:pPr algn="l"/>
            <a:endParaRPr lang="en-IN" sz="2000" dirty="0">
              <a:latin typeface="Century Gothic" panose="020B0502020202020204" pitchFamily="34" charset="0"/>
            </a:endParaRPr>
          </a:p>
          <a:p>
            <a:pPr algn="l"/>
            <a:r>
              <a:rPr lang="en-IN" sz="2000" b="1" dirty="0">
                <a:latin typeface="Century Gothic" panose="020B0502020202020204" pitchFamily="34" charset="0"/>
              </a:rPr>
              <a:t>Features:</a:t>
            </a:r>
          </a:p>
          <a:p>
            <a:pPr algn="l"/>
            <a:endParaRPr lang="en-IN" sz="2000" b="1" dirty="0">
              <a:latin typeface="Century Gothic" panose="020B0502020202020204" pitchFamily="34" charset="0"/>
            </a:endParaRPr>
          </a:p>
          <a:p>
            <a:pPr algn="l"/>
            <a:r>
              <a:rPr lang="en-IN" sz="2000" dirty="0">
                <a:latin typeface="Century Gothic" panose="020B0502020202020204" pitchFamily="34" charset="0"/>
              </a:rPr>
              <a:t>Each trial is independent</a:t>
            </a:r>
          </a:p>
          <a:p>
            <a:pPr algn="l"/>
            <a:endParaRPr lang="en-IN" sz="2000" dirty="0">
              <a:latin typeface="Century Gothic" panose="020B0502020202020204" pitchFamily="34" charset="0"/>
            </a:endParaRPr>
          </a:p>
          <a:p>
            <a:pPr algn="l"/>
            <a:r>
              <a:rPr lang="en-IN" sz="2000" dirty="0">
                <a:latin typeface="Century Gothic" panose="020B0502020202020204" pitchFamily="34" charset="0"/>
              </a:rPr>
              <a:t>There are only two possible outcomes in a trial- either a success or a failure</a:t>
            </a:r>
          </a:p>
          <a:p>
            <a:pPr algn="l"/>
            <a:endParaRPr lang="en-IN" sz="2000" dirty="0">
              <a:latin typeface="Century Gothic" panose="020B0502020202020204" pitchFamily="34" charset="0"/>
            </a:endParaRPr>
          </a:p>
          <a:p>
            <a:pPr algn="l"/>
            <a:r>
              <a:rPr lang="en-IN" sz="2000" dirty="0">
                <a:latin typeface="Century Gothic" panose="020B0502020202020204" pitchFamily="34" charset="0"/>
              </a:rPr>
              <a:t>A total number of n identical trials are conducted</a:t>
            </a:r>
          </a:p>
          <a:p>
            <a:pPr algn="l"/>
            <a:endParaRPr lang="en-IN" sz="2000" dirty="0">
              <a:latin typeface="Century Gothic" panose="020B0502020202020204" pitchFamily="34" charset="0"/>
            </a:endParaRPr>
          </a:p>
          <a:p>
            <a:pPr algn="l"/>
            <a:r>
              <a:rPr lang="en-IN" sz="2000" dirty="0">
                <a:latin typeface="Century Gothic" panose="020B0502020202020204" pitchFamily="34" charset="0"/>
              </a:rPr>
              <a:t>The probability of success and failure is same for all trials (Trials are identical)</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1777" y="0"/>
            <a:ext cx="1262216" cy="1262216"/>
          </a:xfrm>
          <a:prstGeom prst="rect">
            <a:avLst/>
          </a:prstGeom>
        </p:spPr>
      </p:pic>
    </p:spTree>
    <p:extLst>
      <p:ext uri="{BB962C8B-B14F-4D97-AF65-F5344CB8AC3E}">
        <p14:creationId xmlns:p14="http://schemas.microsoft.com/office/powerpoint/2010/main" val="1251079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700" y="543541"/>
            <a:ext cx="10372077" cy="715111"/>
          </a:xfrm>
        </p:spPr>
        <p:txBody>
          <a:bodyPr>
            <a:noAutofit/>
          </a:bodyPr>
          <a:lstStyle/>
          <a:p>
            <a:pPr algn="l"/>
            <a:r>
              <a:rPr lang="en-IN" sz="4400" b="1" dirty="0">
                <a:solidFill>
                  <a:srgbClr val="005E65"/>
                </a:solidFill>
                <a:latin typeface="Century Gothic" panose="020B0502020202020204" pitchFamily="34" charset="0"/>
              </a:rPr>
              <a:t>Binomial Distribution:</a:t>
            </a:r>
          </a:p>
        </p:txBody>
      </p:sp>
      <p:sp>
        <p:nvSpPr>
          <p:cNvPr id="5" name="Title 1"/>
          <p:cNvSpPr txBox="1">
            <a:spLocks/>
          </p:cNvSpPr>
          <p:nvPr/>
        </p:nvSpPr>
        <p:spPr>
          <a:xfrm>
            <a:off x="556334" y="1544715"/>
            <a:ext cx="3775969" cy="131389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2000" dirty="0">
                <a:latin typeface="Century Gothic" panose="020B0502020202020204" pitchFamily="34" charset="0"/>
              </a:rPr>
              <a:t>A binomial distribution graph where the probability of success does not equal the probability of failure looks like</a:t>
            </a:r>
          </a:p>
          <a:p>
            <a:pPr algn="l"/>
            <a:endParaRPr lang="en-IN" sz="2000" dirty="0">
              <a:latin typeface="Century Gothic" panose="020B0502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1777" y="0"/>
            <a:ext cx="1262216" cy="1262216"/>
          </a:xfrm>
          <a:prstGeom prst="rect">
            <a:avLst/>
          </a:prstGeom>
        </p:spPr>
      </p:pic>
      <p:pic>
        <p:nvPicPr>
          <p:cNvPr id="5122" name="Picture 2" descr="https://cdn.analyticsvidhya.com/wp-content/uploads/2017/09/16131220/image4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777" y="1544715"/>
            <a:ext cx="5715000" cy="20383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6483658" y="4636337"/>
            <a:ext cx="4835371" cy="1200329"/>
          </a:xfrm>
          <a:prstGeom prst="rect">
            <a:avLst/>
          </a:prstGeom>
        </p:spPr>
        <p:txBody>
          <a:bodyPr vert="horz" lIns="91440" tIns="45720" rIns="91440" bIns="45720" rtlCol="0" anchor="t">
            <a:noAutofit/>
          </a:bodyPr>
          <a:lstStyle/>
          <a:p>
            <a:pPr>
              <a:lnSpc>
                <a:spcPct val="90000"/>
              </a:lnSpc>
              <a:spcBef>
                <a:spcPct val="0"/>
              </a:spcBef>
            </a:pPr>
            <a:r>
              <a:rPr lang="en-IN" sz="2000" dirty="0">
                <a:latin typeface="Century Gothic" panose="020B0502020202020204" pitchFamily="34" charset="0"/>
                <a:ea typeface="+mj-ea"/>
                <a:cs typeface="+mj-cs"/>
              </a:rPr>
              <a:t>Now, when probability of success = probability of failure, in such a situation the graph of binomial distribution looks like</a:t>
            </a:r>
          </a:p>
          <a:p>
            <a:pPr>
              <a:lnSpc>
                <a:spcPct val="90000"/>
              </a:lnSpc>
              <a:spcBef>
                <a:spcPct val="0"/>
              </a:spcBef>
            </a:pPr>
            <a:endParaRPr lang="en-IN" sz="2000" dirty="0">
              <a:latin typeface="Century Gothic" panose="020B0502020202020204" pitchFamily="34" charset="0"/>
              <a:ea typeface="+mj-ea"/>
              <a:cs typeface="+mj-cs"/>
            </a:endParaRPr>
          </a:p>
        </p:txBody>
      </p:sp>
      <p:pic>
        <p:nvPicPr>
          <p:cNvPr id="5124" name="Picture 4" descr="https://cdn.analyticsvidhya.com/wp-content/uploads/2017/09/16131212/image4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00" y="4396496"/>
            <a:ext cx="5715000" cy="21717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883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40723"/>
            <a:ext cx="9144000" cy="1672489"/>
          </a:xfrm>
        </p:spPr>
        <p:txBody>
          <a:bodyPr>
            <a:noAutofit/>
          </a:bodyPr>
          <a:lstStyle/>
          <a:p>
            <a:r>
              <a:rPr lang="en-IN" sz="4400" b="1" dirty="0" err="1">
                <a:solidFill>
                  <a:srgbClr val="037D84"/>
                </a:solidFill>
                <a:latin typeface="Century Gothic" panose="020B0502020202020204" pitchFamily="34" charset="0"/>
              </a:rPr>
              <a:t>III.d</a:t>
            </a:r>
            <a:r>
              <a:rPr lang="en-IN" sz="4400" b="1" dirty="0">
                <a:solidFill>
                  <a:srgbClr val="037D84"/>
                </a:solidFill>
                <a:latin typeface="Century Gothic" panose="020B0502020202020204" pitchFamily="34" charset="0"/>
              </a:rPr>
              <a:t>. Bernoulli Distribution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1777" y="0"/>
            <a:ext cx="1262216" cy="1262216"/>
          </a:xfrm>
          <a:prstGeom prst="rect">
            <a:avLst/>
          </a:prstGeom>
        </p:spPr>
      </p:pic>
    </p:spTree>
    <p:extLst>
      <p:ext uri="{BB962C8B-B14F-4D97-AF65-F5344CB8AC3E}">
        <p14:creationId xmlns:p14="http://schemas.microsoft.com/office/powerpoint/2010/main" val="2128767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700" y="543541"/>
            <a:ext cx="10372077" cy="715111"/>
          </a:xfrm>
        </p:spPr>
        <p:txBody>
          <a:bodyPr>
            <a:noAutofit/>
          </a:bodyPr>
          <a:lstStyle/>
          <a:p>
            <a:pPr algn="l"/>
            <a:r>
              <a:rPr lang="en-IN" sz="4400" b="1" dirty="0">
                <a:solidFill>
                  <a:srgbClr val="005E65"/>
                </a:solidFill>
                <a:latin typeface="Century Gothic" panose="020B0502020202020204" pitchFamily="34" charset="0"/>
              </a:rPr>
              <a:t>Bernoulli Distribution:</a:t>
            </a:r>
          </a:p>
        </p:txBody>
      </p:sp>
      <p:sp>
        <p:nvSpPr>
          <p:cNvPr id="5" name="Title 1"/>
          <p:cNvSpPr txBox="1">
            <a:spLocks/>
          </p:cNvSpPr>
          <p:nvPr/>
        </p:nvSpPr>
        <p:spPr>
          <a:xfrm>
            <a:off x="556334" y="1544715"/>
            <a:ext cx="10372077" cy="512241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2000" dirty="0">
                <a:latin typeface="Century Gothic" panose="020B0502020202020204" pitchFamily="34" charset="0"/>
              </a:rPr>
              <a:t>It has only two possible outcomes, namely 1 (success) and 0 (failure), and a single trial</a:t>
            </a:r>
          </a:p>
          <a:p>
            <a:pPr algn="l"/>
            <a:endParaRPr lang="en-IN" sz="2000" dirty="0">
              <a:latin typeface="Century Gothic" panose="020B0502020202020204" pitchFamily="34" charset="0"/>
            </a:endParaRPr>
          </a:p>
          <a:p>
            <a:pPr algn="l"/>
            <a:r>
              <a:rPr lang="en-IN" sz="2000" dirty="0">
                <a:latin typeface="Century Gothic" panose="020B0502020202020204" pitchFamily="34" charset="0"/>
              </a:rPr>
              <a:t>The probabilities of success and failure need not be equally likely, like the result of a fight between me and Undertaker. He is pretty much certain to win. So in this case probability of my success is 0.15 while my failure is 0.85.</a:t>
            </a:r>
          </a:p>
          <a:p>
            <a:pPr algn="l"/>
            <a:endParaRPr lang="en-IN" sz="2000" dirty="0">
              <a:latin typeface="Century Gothic" panose="020B0502020202020204" pitchFamily="34" charset="0"/>
            </a:endParaRPr>
          </a:p>
          <a:p>
            <a:pPr algn="l"/>
            <a:endParaRPr lang="en-IN" sz="2000" dirty="0">
              <a:latin typeface="Century Gothic" panose="020B0502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1777" y="0"/>
            <a:ext cx="1262216" cy="1262216"/>
          </a:xfrm>
          <a:prstGeom prst="rect">
            <a:avLst/>
          </a:prstGeom>
        </p:spPr>
      </p:pic>
      <p:pic>
        <p:nvPicPr>
          <p:cNvPr id="7170" name="Picture 2" descr="https://cdn.analyticsvidhya.com/wp-content/uploads/2017/09/18164417/Binomial-graph-300x18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113" y="3572121"/>
            <a:ext cx="4951202" cy="297072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656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40723"/>
            <a:ext cx="9144000" cy="1672489"/>
          </a:xfrm>
        </p:spPr>
        <p:txBody>
          <a:bodyPr>
            <a:noAutofit/>
          </a:bodyPr>
          <a:lstStyle/>
          <a:p>
            <a:r>
              <a:rPr lang="en-IN" sz="4400" b="1" dirty="0" err="1">
                <a:solidFill>
                  <a:srgbClr val="037D84"/>
                </a:solidFill>
                <a:latin typeface="Century Gothic" panose="020B0502020202020204" pitchFamily="34" charset="0"/>
              </a:rPr>
              <a:t>III.e</a:t>
            </a:r>
            <a:r>
              <a:rPr lang="en-IN" sz="4400" b="1" dirty="0">
                <a:solidFill>
                  <a:srgbClr val="037D84"/>
                </a:solidFill>
                <a:latin typeface="Century Gothic" panose="020B0502020202020204" pitchFamily="34" charset="0"/>
              </a:rPr>
              <a:t>. Uniform Distribution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1777" y="0"/>
            <a:ext cx="1262216" cy="1262216"/>
          </a:xfrm>
          <a:prstGeom prst="rect">
            <a:avLst/>
          </a:prstGeom>
        </p:spPr>
      </p:pic>
    </p:spTree>
    <p:extLst>
      <p:ext uri="{BB962C8B-B14F-4D97-AF65-F5344CB8AC3E}">
        <p14:creationId xmlns:p14="http://schemas.microsoft.com/office/powerpoint/2010/main" val="1966216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700" y="543541"/>
            <a:ext cx="10372077" cy="715111"/>
          </a:xfrm>
        </p:spPr>
        <p:txBody>
          <a:bodyPr>
            <a:noAutofit/>
          </a:bodyPr>
          <a:lstStyle/>
          <a:p>
            <a:pPr algn="l"/>
            <a:r>
              <a:rPr lang="en-IN" sz="4400" b="1" dirty="0">
                <a:solidFill>
                  <a:srgbClr val="005E65"/>
                </a:solidFill>
                <a:latin typeface="Century Gothic" panose="020B0502020202020204" pitchFamily="34" charset="0"/>
              </a:rPr>
              <a:t>Uniform Distribution:</a:t>
            </a:r>
          </a:p>
        </p:txBody>
      </p:sp>
      <p:sp>
        <p:nvSpPr>
          <p:cNvPr id="5" name="Title 1"/>
          <p:cNvSpPr txBox="1">
            <a:spLocks/>
          </p:cNvSpPr>
          <p:nvPr/>
        </p:nvSpPr>
        <p:spPr>
          <a:xfrm>
            <a:off x="556334" y="1544715"/>
            <a:ext cx="10372077" cy="512241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2000" dirty="0">
                <a:latin typeface="Century Gothic" panose="020B0502020202020204" pitchFamily="34" charset="0"/>
              </a:rPr>
              <a:t>When you roll a fair die, the outcomes are 1 to 6. The probabilities of getting these outcomes are equally likely and that is the basis of a uniform distribution. Unlike Bernoulli Distribution, all the n number of possible outcomes of a uniform distribution are equally likely.</a:t>
            </a:r>
          </a:p>
          <a:p>
            <a:pPr algn="l"/>
            <a:endParaRPr lang="en-IN" sz="2000" dirty="0">
              <a:latin typeface="Century Gothic" panose="020B0502020202020204" pitchFamily="34" charset="0"/>
            </a:endParaRPr>
          </a:p>
          <a:p>
            <a:pPr algn="l"/>
            <a:r>
              <a:rPr lang="en-IN" sz="2000" dirty="0">
                <a:latin typeface="Century Gothic" panose="020B0502020202020204" pitchFamily="34" charset="0"/>
              </a:rPr>
              <a:t>The graph of a uniform distribution curve looks like</a:t>
            </a:r>
          </a:p>
          <a:p>
            <a:pPr algn="l"/>
            <a:endParaRPr lang="en-IN" sz="2000" dirty="0">
              <a:latin typeface="Century Gothic" panose="020B0502020202020204" pitchFamily="34" charset="0"/>
            </a:endParaRPr>
          </a:p>
          <a:p>
            <a:pPr algn="l"/>
            <a:endParaRPr lang="en-IN" sz="2000" dirty="0">
              <a:latin typeface="Century Gothic" panose="020B0502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1777" y="0"/>
            <a:ext cx="1262216" cy="1262216"/>
          </a:xfrm>
          <a:prstGeom prst="rect">
            <a:avLst/>
          </a:prstGeom>
        </p:spPr>
      </p:pic>
      <p:pic>
        <p:nvPicPr>
          <p:cNvPr id="8194" name="Picture 2" descr="https://cdn.analyticsvidhya.com/wp-content/uploads/2017/09/16160917/image6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021" y="3744497"/>
            <a:ext cx="6062599" cy="224793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7380303" y="4105922"/>
            <a:ext cx="3938726" cy="1477328"/>
          </a:xfrm>
          <a:prstGeom prst="rect">
            <a:avLst/>
          </a:prstGeom>
          <a:ln>
            <a:solidFill>
              <a:schemeClr val="tx1"/>
            </a:solidFill>
          </a:ln>
        </p:spPr>
        <p:txBody>
          <a:bodyPr vert="horz" lIns="91440" tIns="45720" rIns="91440" bIns="45720" rtlCol="0" anchor="t">
            <a:noAutofit/>
          </a:bodyPr>
          <a:lstStyle/>
          <a:p>
            <a:pPr>
              <a:lnSpc>
                <a:spcPct val="90000"/>
              </a:lnSpc>
              <a:spcBef>
                <a:spcPct val="0"/>
              </a:spcBef>
            </a:pPr>
            <a:r>
              <a:rPr lang="en-IN" sz="2000" dirty="0">
                <a:latin typeface="Century Gothic" panose="020B0502020202020204" pitchFamily="34" charset="0"/>
                <a:ea typeface="+mj-ea"/>
                <a:cs typeface="+mj-cs"/>
              </a:rPr>
              <a:t>You can see that the shape of the Uniform distribution curve is rectangular, the reason why Uniform distribution is called rectangular distribution.</a:t>
            </a:r>
          </a:p>
          <a:p>
            <a:pPr>
              <a:lnSpc>
                <a:spcPct val="90000"/>
              </a:lnSpc>
              <a:spcBef>
                <a:spcPct val="0"/>
              </a:spcBef>
            </a:pPr>
            <a:endParaRPr lang="en-IN" sz="2000" dirty="0">
              <a:latin typeface="Century Gothic" panose="020B0502020202020204" pitchFamily="34" charset="0"/>
              <a:ea typeface="+mj-ea"/>
              <a:cs typeface="+mj-cs"/>
            </a:endParaRPr>
          </a:p>
        </p:txBody>
      </p:sp>
    </p:spTree>
    <p:extLst>
      <p:ext uri="{BB962C8B-B14F-4D97-AF65-F5344CB8AC3E}">
        <p14:creationId xmlns:p14="http://schemas.microsoft.com/office/powerpoint/2010/main" val="596088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16">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427"/>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Arc 22">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5ED8D6-01CC-46D2-A711-36C2D76E5FC5}"/>
              </a:ext>
            </a:extLst>
          </p:cNvPr>
          <p:cNvSpPr>
            <a:spLocks noGrp="1"/>
          </p:cNvSpPr>
          <p:nvPr>
            <p:ph type="title"/>
          </p:nvPr>
        </p:nvSpPr>
        <p:spPr>
          <a:xfrm>
            <a:off x="5455251" y="3034162"/>
            <a:ext cx="5165501" cy="1889551"/>
          </a:xfrm>
        </p:spPr>
        <p:txBody>
          <a:bodyPr vert="horz" lIns="91440" tIns="45720" rIns="91440" bIns="45720" rtlCol="0" anchor="b">
            <a:normAutofit/>
          </a:bodyPr>
          <a:lstStyle/>
          <a:p>
            <a:pPr algn="r"/>
            <a:r>
              <a:rPr lang="en-US" sz="7200" kern="1200" dirty="0">
                <a:solidFill>
                  <a:schemeClr val="tx1"/>
                </a:solidFill>
                <a:latin typeface="+mj-lt"/>
                <a:ea typeface="+mj-ea"/>
                <a:cs typeface="+mj-cs"/>
              </a:rPr>
              <a:t>Thank you…</a:t>
            </a:r>
          </a:p>
        </p:txBody>
      </p:sp>
    </p:spTree>
    <p:extLst>
      <p:ext uri="{BB962C8B-B14F-4D97-AF65-F5344CB8AC3E}">
        <p14:creationId xmlns:p14="http://schemas.microsoft.com/office/powerpoint/2010/main" val="3228395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2699" y="109309"/>
            <a:ext cx="992382" cy="868465"/>
          </a:xfrm>
          <a:prstGeom prst="rect">
            <a:avLst/>
          </a:prstGeom>
        </p:spPr>
      </p:pic>
      <p:pic>
        <p:nvPicPr>
          <p:cNvPr id="3" name="Picture 2"/>
          <p:cNvPicPr>
            <a:picLocks noChangeAspect="1"/>
          </p:cNvPicPr>
          <p:nvPr/>
        </p:nvPicPr>
        <p:blipFill>
          <a:blip r:embed="rId3"/>
          <a:stretch>
            <a:fillRect/>
          </a:stretch>
        </p:blipFill>
        <p:spPr>
          <a:xfrm>
            <a:off x="0" y="0"/>
            <a:ext cx="12192000" cy="6858000"/>
          </a:xfrm>
          <a:prstGeom prst="rect">
            <a:avLst/>
          </a:prstGeom>
        </p:spPr>
      </p:pic>
      <p:sp>
        <p:nvSpPr>
          <p:cNvPr id="5" name="Rectangle 4"/>
          <p:cNvSpPr/>
          <p:nvPr/>
        </p:nvSpPr>
        <p:spPr>
          <a:xfrm>
            <a:off x="9925235" y="6409678"/>
            <a:ext cx="2266765" cy="448322"/>
          </a:xfrm>
          <a:prstGeom prst="rect">
            <a:avLst/>
          </a:prstGeom>
          <a:solidFill>
            <a:srgbClr val="F67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97575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9925235" y="6409678"/>
            <a:ext cx="2266765" cy="448322"/>
          </a:xfrm>
          <a:prstGeom prst="rect">
            <a:avLst/>
          </a:prstGeom>
          <a:solidFill>
            <a:srgbClr val="F16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67344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68053783"/>
              </p:ext>
            </p:extLst>
          </p:nvPr>
        </p:nvGraphicFramePr>
        <p:xfrm>
          <a:off x="1593054" y="1669003"/>
          <a:ext cx="9005904" cy="4598632"/>
        </p:xfrm>
        <a:graphic>
          <a:graphicData uri="http://schemas.openxmlformats.org/drawingml/2006/table">
            <a:tbl>
              <a:tblPr firstRow="1" bandRow="1">
                <a:tableStyleId>{5C22544A-7EE6-4342-B048-85BDC9FD1C3A}</a:tableStyleId>
              </a:tblPr>
              <a:tblGrid>
                <a:gridCol w="4502952">
                  <a:extLst>
                    <a:ext uri="{9D8B030D-6E8A-4147-A177-3AD203B41FA5}">
                      <a16:colId xmlns:a16="http://schemas.microsoft.com/office/drawing/2014/main" val="20000"/>
                    </a:ext>
                  </a:extLst>
                </a:gridCol>
                <a:gridCol w="4502952">
                  <a:extLst>
                    <a:ext uri="{9D8B030D-6E8A-4147-A177-3AD203B41FA5}">
                      <a16:colId xmlns:a16="http://schemas.microsoft.com/office/drawing/2014/main" val="20001"/>
                    </a:ext>
                  </a:extLst>
                </a:gridCol>
              </a:tblGrid>
              <a:tr h="1326878">
                <a:tc>
                  <a:txBody>
                    <a:bodyPr/>
                    <a:lstStyle/>
                    <a:p>
                      <a:pPr algn="ctr"/>
                      <a:r>
                        <a:rPr lang="en-IN" sz="2800" dirty="0"/>
                        <a:t>Randomness</a:t>
                      </a:r>
                    </a:p>
                  </a:txBody>
                  <a:tcPr anchor="ctr">
                    <a:solidFill>
                      <a:srgbClr val="037D84"/>
                    </a:solidFill>
                  </a:tcPr>
                </a:tc>
                <a:tc>
                  <a:txBody>
                    <a:bodyPr/>
                    <a:lstStyle/>
                    <a:p>
                      <a:pPr algn="ctr"/>
                      <a:r>
                        <a:rPr lang="en-IN" sz="2800" dirty="0"/>
                        <a:t>Representativeness</a:t>
                      </a:r>
                    </a:p>
                  </a:txBody>
                  <a:tcPr anchor="ctr">
                    <a:solidFill>
                      <a:srgbClr val="037D84"/>
                    </a:solidFill>
                  </a:tcPr>
                </a:tc>
                <a:extLst>
                  <a:ext uri="{0D108BD9-81ED-4DB2-BD59-A6C34878D82A}">
                    <a16:rowId xmlns:a16="http://schemas.microsoft.com/office/drawing/2014/main" val="10000"/>
                  </a:ext>
                </a:extLst>
              </a:tr>
              <a:tr h="3271754">
                <a:tc>
                  <a:txBody>
                    <a:bodyPr/>
                    <a:lstStyle/>
                    <a:p>
                      <a:pPr algn="ctr"/>
                      <a:r>
                        <a:rPr lang="en-IN" sz="2000" dirty="0">
                          <a:solidFill>
                            <a:schemeClr val="bg1"/>
                          </a:solidFill>
                        </a:rPr>
                        <a:t>When each member of the sample is chosen from the population </a:t>
                      </a:r>
                      <a:r>
                        <a:rPr lang="en-IN" sz="2000" b="1" dirty="0">
                          <a:solidFill>
                            <a:schemeClr val="bg1"/>
                          </a:solidFill>
                        </a:rPr>
                        <a:t>strictly by chance.</a:t>
                      </a:r>
                      <a:endParaRPr lang="en-IN" sz="2000" dirty="0">
                        <a:solidFill>
                          <a:schemeClr val="bg1"/>
                        </a:solidFill>
                      </a:endParaRPr>
                    </a:p>
                  </a:txBody>
                  <a:tcPr anchor="ctr">
                    <a:solidFill>
                      <a:srgbClr val="F67741"/>
                    </a:solidFill>
                  </a:tcPr>
                </a:tc>
                <a:tc>
                  <a:txBody>
                    <a:bodyPr/>
                    <a:lstStyle/>
                    <a:p>
                      <a:pPr algn="ctr"/>
                      <a:r>
                        <a:rPr lang="en-IN" sz="2000" dirty="0">
                          <a:solidFill>
                            <a:schemeClr val="bg1"/>
                          </a:solidFill>
                        </a:rPr>
                        <a:t>A subset of the population</a:t>
                      </a:r>
                      <a:r>
                        <a:rPr lang="en-IN" sz="2000" baseline="0" dirty="0">
                          <a:solidFill>
                            <a:schemeClr val="bg1"/>
                          </a:solidFill>
                        </a:rPr>
                        <a:t> that accurately reflects the members of the entire population.</a:t>
                      </a:r>
                      <a:endParaRPr lang="en-IN" sz="2000" dirty="0">
                        <a:solidFill>
                          <a:schemeClr val="bg1"/>
                        </a:solidFill>
                      </a:endParaRPr>
                    </a:p>
                  </a:txBody>
                  <a:tcPr anchor="ctr">
                    <a:solidFill>
                      <a:srgbClr val="F67741"/>
                    </a:solidFill>
                  </a:tcPr>
                </a:tc>
                <a:extLst>
                  <a:ext uri="{0D108BD9-81ED-4DB2-BD59-A6C34878D82A}">
                    <a16:rowId xmlns:a16="http://schemas.microsoft.com/office/drawing/2014/main" val="10001"/>
                  </a:ext>
                </a:extLst>
              </a:tr>
            </a:tbl>
          </a:graphicData>
        </a:graphic>
      </p:graphicFrame>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1777" y="0"/>
            <a:ext cx="1262216" cy="1262216"/>
          </a:xfrm>
          <a:prstGeom prst="rect">
            <a:avLst/>
          </a:prstGeom>
        </p:spPr>
      </p:pic>
      <p:sp>
        <p:nvSpPr>
          <p:cNvPr id="8" name="Rectangle 7"/>
          <p:cNvSpPr/>
          <p:nvPr/>
        </p:nvSpPr>
        <p:spPr>
          <a:xfrm>
            <a:off x="3628888" y="475629"/>
            <a:ext cx="4934236" cy="769441"/>
          </a:xfrm>
          <a:prstGeom prst="rect">
            <a:avLst/>
          </a:prstGeom>
        </p:spPr>
        <p:txBody>
          <a:bodyPr wrap="none">
            <a:spAutoFit/>
          </a:bodyPr>
          <a:lstStyle/>
          <a:p>
            <a:pPr algn="ctr"/>
            <a:r>
              <a:rPr lang="en-IN" sz="4400" dirty="0">
                <a:solidFill>
                  <a:srgbClr val="037D84"/>
                </a:solidFill>
              </a:rPr>
              <a:t>Features of a sample</a:t>
            </a:r>
          </a:p>
        </p:txBody>
      </p:sp>
    </p:spTree>
    <p:extLst>
      <p:ext uri="{BB962C8B-B14F-4D97-AF65-F5344CB8AC3E}">
        <p14:creationId xmlns:p14="http://schemas.microsoft.com/office/powerpoint/2010/main" val="4142673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40723"/>
            <a:ext cx="9144000" cy="1672489"/>
          </a:xfrm>
        </p:spPr>
        <p:txBody>
          <a:bodyPr>
            <a:noAutofit/>
          </a:bodyPr>
          <a:lstStyle/>
          <a:p>
            <a:r>
              <a:rPr lang="en-IN" sz="4400" b="1" dirty="0">
                <a:solidFill>
                  <a:srgbClr val="037D84"/>
                </a:solidFill>
                <a:latin typeface="Century Gothic" panose="020B0502020202020204" pitchFamily="34" charset="0"/>
              </a:rPr>
              <a:t>II. Type of Variables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1777" y="0"/>
            <a:ext cx="1262216" cy="1262216"/>
          </a:xfrm>
          <a:prstGeom prst="rect">
            <a:avLst/>
          </a:prstGeom>
        </p:spPr>
      </p:pic>
    </p:spTree>
    <p:extLst>
      <p:ext uri="{BB962C8B-B14F-4D97-AF65-F5344CB8AC3E}">
        <p14:creationId xmlns:p14="http://schemas.microsoft.com/office/powerpoint/2010/main" val="428117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9925235" y="6409678"/>
            <a:ext cx="2266765" cy="448322"/>
          </a:xfrm>
          <a:prstGeom prst="rect">
            <a:avLst/>
          </a:prstGeom>
          <a:solidFill>
            <a:srgbClr val="F16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29712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9925235" y="6409678"/>
            <a:ext cx="2266765" cy="448322"/>
          </a:xfrm>
          <a:prstGeom prst="rect">
            <a:avLst/>
          </a:prstGeom>
          <a:solidFill>
            <a:srgbClr val="00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4305666" y="1837679"/>
            <a:ext cx="1113575" cy="369332"/>
          </a:xfrm>
          <a:prstGeom prst="rect">
            <a:avLst/>
          </a:prstGeom>
          <a:noFill/>
        </p:spPr>
        <p:txBody>
          <a:bodyPr wrap="none" rtlCol="0">
            <a:spAutoFit/>
          </a:bodyPr>
          <a:lstStyle/>
          <a:p>
            <a:r>
              <a:rPr lang="en-IN" b="1" dirty="0" err="1">
                <a:solidFill>
                  <a:schemeClr val="bg1"/>
                </a:solidFill>
              </a:rPr>
              <a:t>Mercedez</a:t>
            </a:r>
            <a:endParaRPr lang="en-IN" b="1" dirty="0">
              <a:solidFill>
                <a:schemeClr val="bg1"/>
              </a:solidFill>
            </a:endParaRPr>
          </a:p>
        </p:txBody>
      </p:sp>
      <p:sp>
        <p:nvSpPr>
          <p:cNvPr id="7" name="TextBox 6"/>
          <p:cNvSpPr txBox="1"/>
          <p:nvPr/>
        </p:nvSpPr>
        <p:spPr>
          <a:xfrm>
            <a:off x="6070560" y="1837679"/>
            <a:ext cx="726481" cy="369332"/>
          </a:xfrm>
          <a:prstGeom prst="rect">
            <a:avLst/>
          </a:prstGeom>
          <a:noFill/>
        </p:spPr>
        <p:txBody>
          <a:bodyPr wrap="none" rtlCol="0">
            <a:spAutoFit/>
          </a:bodyPr>
          <a:lstStyle/>
          <a:p>
            <a:pPr algn="ctr"/>
            <a:r>
              <a:rPr lang="en-IN" b="1" dirty="0">
                <a:solidFill>
                  <a:schemeClr val="bg1"/>
                </a:solidFill>
              </a:rPr>
              <a:t>BMW</a:t>
            </a:r>
          </a:p>
        </p:txBody>
      </p:sp>
      <p:sp>
        <p:nvSpPr>
          <p:cNvPr id="9" name="TextBox 8"/>
          <p:cNvSpPr txBox="1"/>
          <p:nvPr/>
        </p:nvSpPr>
        <p:spPr>
          <a:xfrm>
            <a:off x="8064462" y="1837679"/>
            <a:ext cx="627095" cy="369332"/>
          </a:xfrm>
          <a:prstGeom prst="rect">
            <a:avLst/>
          </a:prstGeom>
          <a:noFill/>
        </p:spPr>
        <p:txBody>
          <a:bodyPr wrap="none" rtlCol="0">
            <a:spAutoFit/>
          </a:bodyPr>
          <a:lstStyle/>
          <a:p>
            <a:pPr algn="ctr"/>
            <a:r>
              <a:rPr lang="en-IN" b="1" dirty="0">
                <a:solidFill>
                  <a:schemeClr val="bg1"/>
                </a:solidFill>
              </a:rPr>
              <a:t>Audi</a:t>
            </a:r>
          </a:p>
        </p:txBody>
      </p:sp>
      <p:sp>
        <p:nvSpPr>
          <p:cNvPr id="10" name="TextBox 9"/>
          <p:cNvSpPr txBox="1"/>
          <p:nvPr/>
        </p:nvSpPr>
        <p:spPr>
          <a:xfrm>
            <a:off x="2521591" y="5948040"/>
            <a:ext cx="846578" cy="369332"/>
          </a:xfrm>
          <a:prstGeom prst="rect">
            <a:avLst/>
          </a:prstGeom>
          <a:noFill/>
        </p:spPr>
        <p:txBody>
          <a:bodyPr wrap="none" rtlCol="0">
            <a:spAutoFit/>
          </a:bodyPr>
          <a:lstStyle/>
          <a:p>
            <a:pPr algn="ctr"/>
            <a:r>
              <a:rPr lang="en-IN" b="1" dirty="0">
                <a:solidFill>
                  <a:schemeClr val="bg1"/>
                </a:solidFill>
              </a:rPr>
              <a:t>Winter</a:t>
            </a:r>
          </a:p>
        </p:txBody>
      </p:sp>
      <p:sp>
        <p:nvSpPr>
          <p:cNvPr id="11" name="TextBox 10"/>
          <p:cNvSpPr txBox="1"/>
          <p:nvPr/>
        </p:nvSpPr>
        <p:spPr>
          <a:xfrm>
            <a:off x="3953852" y="5948040"/>
            <a:ext cx="787395" cy="369332"/>
          </a:xfrm>
          <a:prstGeom prst="rect">
            <a:avLst/>
          </a:prstGeom>
          <a:noFill/>
        </p:spPr>
        <p:txBody>
          <a:bodyPr wrap="none" rtlCol="0">
            <a:spAutoFit/>
          </a:bodyPr>
          <a:lstStyle/>
          <a:p>
            <a:pPr algn="ctr"/>
            <a:r>
              <a:rPr lang="en-IN" b="1" dirty="0">
                <a:solidFill>
                  <a:schemeClr val="bg1"/>
                </a:solidFill>
              </a:rPr>
              <a:t>Spring</a:t>
            </a:r>
          </a:p>
        </p:txBody>
      </p:sp>
      <p:sp>
        <p:nvSpPr>
          <p:cNvPr id="12" name="TextBox 11"/>
          <p:cNvSpPr txBox="1"/>
          <p:nvPr/>
        </p:nvSpPr>
        <p:spPr>
          <a:xfrm>
            <a:off x="6947041" y="5948040"/>
            <a:ext cx="962123" cy="369332"/>
          </a:xfrm>
          <a:prstGeom prst="rect">
            <a:avLst/>
          </a:prstGeom>
          <a:noFill/>
        </p:spPr>
        <p:txBody>
          <a:bodyPr wrap="none" rtlCol="0">
            <a:spAutoFit/>
          </a:bodyPr>
          <a:lstStyle/>
          <a:p>
            <a:pPr algn="ctr"/>
            <a:r>
              <a:rPr lang="en-IN" b="1" dirty="0">
                <a:solidFill>
                  <a:schemeClr val="bg1"/>
                </a:solidFill>
              </a:rPr>
              <a:t>Autumn</a:t>
            </a:r>
          </a:p>
        </p:txBody>
      </p:sp>
      <p:sp>
        <p:nvSpPr>
          <p:cNvPr id="13" name="TextBox 12"/>
          <p:cNvSpPr txBox="1"/>
          <p:nvPr/>
        </p:nvSpPr>
        <p:spPr>
          <a:xfrm>
            <a:off x="5395073" y="5948040"/>
            <a:ext cx="989374" cy="369332"/>
          </a:xfrm>
          <a:prstGeom prst="rect">
            <a:avLst/>
          </a:prstGeom>
          <a:noFill/>
        </p:spPr>
        <p:txBody>
          <a:bodyPr wrap="none" rtlCol="0">
            <a:spAutoFit/>
          </a:bodyPr>
          <a:lstStyle/>
          <a:p>
            <a:pPr algn="ctr"/>
            <a:r>
              <a:rPr lang="en-IN" b="1" dirty="0">
                <a:solidFill>
                  <a:schemeClr val="bg1"/>
                </a:solidFill>
              </a:rPr>
              <a:t>Summer</a:t>
            </a:r>
          </a:p>
        </p:txBody>
      </p:sp>
      <p:sp>
        <p:nvSpPr>
          <p:cNvPr id="14" name="TextBox 13"/>
          <p:cNvSpPr txBox="1"/>
          <p:nvPr/>
        </p:nvSpPr>
        <p:spPr>
          <a:xfrm>
            <a:off x="9067600" y="4758433"/>
            <a:ext cx="2438233" cy="369332"/>
          </a:xfrm>
          <a:prstGeom prst="rect">
            <a:avLst/>
          </a:prstGeom>
          <a:noFill/>
        </p:spPr>
        <p:txBody>
          <a:bodyPr wrap="none" rtlCol="0">
            <a:spAutoFit/>
          </a:bodyPr>
          <a:lstStyle/>
          <a:p>
            <a:pPr algn="ctr"/>
            <a:r>
              <a:rPr lang="en-IN" b="1" dirty="0">
                <a:solidFill>
                  <a:schemeClr val="bg1"/>
                </a:solidFill>
              </a:rPr>
              <a:t>(CANNOT BE ORDERED)</a:t>
            </a:r>
          </a:p>
        </p:txBody>
      </p:sp>
    </p:spTree>
    <p:extLst>
      <p:ext uri="{BB962C8B-B14F-4D97-AF65-F5344CB8AC3E}">
        <p14:creationId xmlns:p14="http://schemas.microsoft.com/office/powerpoint/2010/main" val="333160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TotalTime>
  <Words>859</Words>
  <Application>Microsoft Office PowerPoint</Application>
  <PresentationFormat>Widescreen</PresentationFormat>
  <Paragraphs>107</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Century Gothic</vt:lpstr>
      <vt:lpstr>Office Theme</vt:lpstr>
      <vt:lpstr>Welcome to Insight Community  Session 01: Basic Statistics</vt:lpstr>
      <vt:lpstr>General Rules:</vt:lpstr>
      <vt:lpstr>I. Population vs Sample</vt:lpstr>
      <vt:lpstr>PowerPoint Presentation</vt:lpstr>
      <vt:lpstr>PowerPoint Presentation</vt:lpstr>
      <vt:lpstr>PowerPoint Presentation</vt:lpstr>
      <vt:lpstr>II. Type of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Temperature Dilemma</vt:lpstr>
      <vt:lpstr>Attendance time !!</vt:lpstr>
      <vt:lpstr>III. Distributions</vt:lpstr>
      <vt:lpstr>PowerPoint Presentation</vt:lpstr>
      <vt:lpstr>PowerPoint Presentation</vt:lpstr>
      <vt:lpstr>PowerPoint Presentation</vt:lpstr>
      <vt:lpstr>PowerPoint Presentation</vt:lpstr>
      <vt:lpstr>PowerPoint Presentation</vt:lpstr>
      <vt:lpstr>III.a. Normal Distribution</vt:lpstr>
      <vt:lpstr>Normal Distribution:</vt:lpstr>
      <vt:lpstr>Standard Normal Distribution:</vt:lpstr>
      <vt:lpstr>III.b. Poisson Distribution</vt:lpstr>
      <vt:lpstr>Poisson Distribution:</vt:lpstr>
      <vt:lpstr>Poisson Distribution:</vt:lpstr>
      <vt:lpstr>III.c. Binomial Distribution</vt:lpstr>
      <vt:lpstr>Binomial Distribution:</vt:lpstr>
      <vt:lpstr>Binomial Distribution:</vt:lpstr>
      <vt:lpstr>III.d. Bernoulli Distribution</vt:lpstr>
      <vt:lpstr>Bernoulli Distribution:</vt:lpstr>
      <vt:lpstr>III.e. Uniform Distribution</vt:lpstr>
      <vt:lpstr>Uniform Distribution: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Insight Community  Session 01: Basic Statistics</dc:title>
  <dc:creator>Shubham Jindal</dc:creator>
  <cp:lastModifiedBy>Souvik Samanta</cp:lastModifiedBy>
  <cp:revision>34</cp:revision>
  <dcterms:created xsi:type="dcterms:W3CDTF">2020-09-06T11:49:21Z</dcterms:created>
  <dcterms:modified xsi:type="dcterms:W3CDTF">2020-09-08T06:09:43Z</dcterms:modified>
</cp:coreProperties>
</file>